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2" r:id="rId2"/>
    <p:sldId id="263" r:id="rId3"/>
    <p:sldId id="264" r:id="rId4"/>
    <p:sldId id="265" r:id="rId5"/>
    <p:sldId id="271" r:id="rId6"/>
    <p:sldId id="278" r:id="rId7"/>
    <p:sldId id="279" r:id="rId8"/>
    <p:sldId id="282" r:id="rId9"/>
    <p:sldId id="273" r:id="rId10"/>
    <p:sldId id="275" r:id="rId11"/>
    <p:sldId id="283" r:id="rId12"/>
    <p:sldId id="281" r:id="rId13"/>
    <p:sldId id="276" r:id="rId14"/>
    <p:sldId id="280" r:id="rId15"/>
    <p:sldId id="277" r:id="rId16"/>
    <p:sldId id="274" r:id="rId17"/>
    <p:sldId id="284" r:id="rId18"/>
    <p:sldId id="287" r:id="rId19"/>
    <p:sldId id="290" r:id="rId20"/>
    <p:sldId id="291" r:id="rId21"/>
    <p:sldId id="285" r:id="rId22"/>
    <p:sldId id="286" r:id="rId23"/>
    <p:sldId id="288" r:id="rId24"/>
    <p:sldId id="289" r:id="rId25"/>
    <p:sldId id="292" r:id="rId26"/>
    <p:sldId id="270" r:id="rId27"/>
    <p:sldId id="293" r:id="rId28"/>
    <p:sldId id="297" r:id="rId29"/>
    <p:sldId id="295" r:id="rId30"/>
    <p:sldId id="296" r:id="rId31"/>
    <p:sldId id="307" r:id="rId32"/>
    <p:sldId id="305" r:id="rId33"/>
    <p:sldId id="306" r:id="rId34"/>
    <p:sldId id="298" r:id="rId35"/>
    <p:sldId id="294" r:id="rId36"/>
    <p:sldId id="309" r:id="rId37"/>
    <p:sldId id="299" r:id="rId38"/>
    <p:sldId id="312" r:id="rId39"/>
    <p:sldId id="300" r:id="rId40"/>
    <p:sldId id="302" r:id="rId41"/>
    <p:sldId id="310" r:id="rId42"/>
    <p:sldId id="301" r:id="rId43"/>
    <p:sldId id="315" r:id="rId44"/>
    <p:sldId id="314" r:id="rId45"/>
    <p:sldId id="317" r:id="rId46"/>
    <p:sldId id="316" r:id="rId47"/>
    <p:sldId id="320" r:id="rId48"/>
    <p:sldId id="323" r:id="rId49"/>
    <p:sldId id="319" r:id="rId50"/>
    <p:sldId id="321" r:id="rId51"/>
    <p:sldId id="322" r:id="rId52"/>
    <p:sldId id="318" r:id="rId53"/>
    <p:sldId id="311" r:id="rId54"/>
    <p:sldId id="324" r:id="rId55"/>
    <p:sldId id="325" r:id="rId5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1"/>
    <p:restoredTop sz="88652"/>
  </p:normalViewPr>
  <p:slideViewPr>
    <p:cSldViewPr snapToGrid="0">
      <p:cViewPr varScale="1">
        <p:scale>
          <a:sx n="138" d="100"/>
          <a:sy n="138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89C56-2010-D847-AF40-7B1EBEC55D07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F138B-C199-BE44-96E7-C00A25560A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75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2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37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3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3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64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29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88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8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75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75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22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3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45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744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5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90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02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5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81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45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88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4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 is to focus on relevant regions in an image.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CCA analyses feature correlations between different images </a:t>
            </a:r>
          </a:p>
          <a:p>
            <a:endParaRPr lang="en-GB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度量附近</a:t>
            </a:r>
            <a:r>
              <a:rPr lang="en-GB" b="0" i="0" dirty="0">
                <a:solidFill>
                  <a:srgbClr val="121212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的相似性来揭示图像的结构布局</a:t>
            </a:r>
            <a:endParaRPr lang="en-GB" dirty="0"/>
          </a:p>
          <a:p>
            <a:endParaRPr lang="en-GB" dirty="0"/>
          </a:p>
          <a:p>
            <a:r>
              <a:rPr lang="en-GB" dirty="0"/>
              <a:t>Channel-wise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88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DF8-0DDC-E305-98C5-4394BB044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929BA-B200-E20C-D458-74AD765E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D7439-5D10-96D0-B2E6-7FC1AEBD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8B8C-5436-1B02-0DFB-B9DAC942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270D-CE3D-BD6E-FA9B-BA70481D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7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8753-FB18-F0E6-4A57-62574196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F8D30-D3E0-2846-F947-AE178C3B7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33B8-5E0A-F4F3-B33E-08C09C03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C747-7B1C-D295-ECAE-53F56473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D91FD-1569-824D-A2F9-88500F6F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01ED5-4206-2F39-6903-9D9B820AF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6C36B-617A-11A5-C83D-489507F1A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E31D-1532-7196-218B-F408D5D8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03525-1CD0-A559-36D4-5A35BE96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2A035-BC9A-912E-509F-9B8E1DF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5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805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B08C-E269-19B9-5503-192B7568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3D7C-C9C3-02A4-DEF6-BEB3C07D2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88B12-93BA-093F-F9AE-4C850E1B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B4AB-F528-84A4-4E3D-F553B7C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4884-DF2F-E82E-9FBA-C0E4E6BF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48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7DE9-02FA-A571-8AF5-1AC83B83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905B7-A5D5-10D1-6DD6-46B6661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D7B2-8ABD-E2CB-0B06-9AA5B1E1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E964-8BD1-02F5-C1D6-06E7517B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7DFB-1B02-BC89-03AD-6CF2853E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56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D9D5-64D4-0907-DF0A-5EE7658E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6DDD-7D5C-98CE-AC10-410F47375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0D63F-35F2-BA18-8947-5A827FBD1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49D66-FA2F-9A4F-6C4C-56E9386F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3E853-7A52-A76B-14A4-97064771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AABBA-7DAA-9B87-7F0F-141C1A44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0B20-C130-2474-1E92-0E4D5B78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FA25-5A6D-B075-9C9A-7FBF966FC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B5E0B-0F67-36F0-C606-28447C5FE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7833C-05D1-C763-8730-9F7FB394A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3FBE2-341F-3D94-F14D-7911788D1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45157-3DE8-2DBC-379C-617184ED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F03CB-465B-1D58-836F-BB2C84E9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221F4-3A9F-67D0-9882-C21EF4BA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01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4FA7-2630-F53F-C085-DB055A95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A7F5F-C618-6669-E553-85431A9D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01D74-3D92-5D71-D0FC-3D00C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E37B-D0FB-628F-065C-7825004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FA5F0-2A3A-CFDB-4323-AFE82BD8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EF9BC-9E52-D3FC-7CB9-421C78D0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F565-5626-9789-C97F-C1A84A9C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7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51F2-5E38-24C2-1642-BB7D2051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8DD-DDF1-E04E-BBD9-23B6C578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74E01-47AB-42AF-3BAC-21CF8F42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04438-63D3-3671-E334-F1C83A8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67F0-5C15-61A2-169C-3BC03F8B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06945-A084-BCD2-A1A3-A88E1644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B4B2-CC29-4877-EEE6-235521C9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19BF2-4D56-A5F2-0F46-2853D23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09990-82C0-0FAB-EE90-47CFBA8E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09B36-A1B4-4B2B-48D9-B12551BA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780C-2324-6949-2976-36BE33AB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5249-3420-2084-762B-9D21DE56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11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61C73-1C95-63F2-CCF7-937A7126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D5B0-E3C4-2772-F303-17939FDD6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F905-3883-4403-1504-61934BB9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ADB5-28ED-244B-9E3A-1C6568BB790A}" type="datetimeFigureOut">
              <a:rPr lang="en-GB" smtClean="0"/>
              <a:t>22/01/2023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6019-A90E-8927-9291-DD67E6D56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AE1C3-53A1-1F84-34CE-B328C661C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20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0.pn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80.png"/><Relationship Id="rId17" Type="http://schemas.openxmlformats.org/officeDocument/2006/relationships/image" Target="../media/image73.png"/><Relationship Id="rId2" Type="http://schemas.openxmlformats.org/officeDocument/2006/relationships/image" Target="../media/image56.png"/><Relationship Id="rId16" Type="http://schemas.openxmlformats.org/officeDocument/2006/relationships/image" Target="../media/image7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70.png"/><Relationship Id="rId24" Type="http://schemas.openxmlformats.org/officeDocument/2006/relationships/image" Target="../media/image72.png"/><Relationship Id="rId5" Type="http://schemas.openxmlformats.org/officeDocument/2006/relationships/image" Target="../media/image59.png"/><Relationship Id="rId15" Type="http://schemas.openxmlformats.org/officeDocument/2006/relationships/image" Target="../media/image710.png"/><Relationship Id="rId23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Relationship Id="rId22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4.png"/><Relationship Id="rId5" Type="http://schemas.openxmlformats.org/officeDocument/2006/relationships/image" Target="../media/image131.png"/><Relationship Id="rId4" Type="http://schemas.openxmlformats.org/officeDocument/2006/relationships/image" Target="../media/image133.png"/><Relationship Id="rId9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C3AD7B-03DA-6BA0-0B49-663275E81BCC}"/>
              </a:ext>
            </a:extLst>
          </p:cNvPr>
          <p:cNvGrpSpPr/>
          <p:nvPr/>
        </p:nvGrpSpPr>
        <p:grpSpPr>
          <a:xfrm>
            <a:off x="4147243" y="977417"/>
            <a:ext cx="7939653" cy="2240757"/>
            <a:chOff x="4252347" y="1763683"/>
            <a:chExt cx="7939653" cy="22407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DF88D3-230F-CD7B-E269-E3A86C24D07E}"/>
                </a:ext>
              </a:extLst>
            </p:cNvPr>
            <p:cNvGrpSpPr/>
            <p:nvPr/>
          </p:nvGrpSpPr>
          <p:grpSpPr>
            <a:xfrm>
              <a:off x="4252347" y="1763683"/>
              <a:ext cx="7939653" cy="2240757"/>
              <a:chOff x="4027380" y="2751656"/>
              <a:chExt cx="7939653" cy="200953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3C41029-A8FC-9D76-EA3B-2C3A5F5B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80" y="2751656"/>
                <a:ext cx="7939653" cy="20095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D53C6-969C-AD53-7E45-CF7D4B4DF0A5}"/>
                  </a:ext>
                </a:extLst>
              </p:cNvPr>
              <p:cNvSpPr txBox="1"/>
              <p:nvPr/>
            </p:nvSpPr>
            <p:spPr>
              <a:xfrm>
                <a:off x="4310526" y="3690635"/>
                <a:ext cx="8076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Original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60F4E3-B235-AB11-BAA5-8B91B4CF77FF}"/>
                  </a:ext>
                </a:extLst>
              </p:cNvPr>
              <p:cNvSpPr txBox="1"/>
              <p:nvPr/>
            </p:nvSpPr>
            <p:spPr>
              <a:xfrm>
                <a:off x="4199821" y="4146789"/>
                <a:ext cx="10290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Reproduction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16EE1-1DDB-F0DA-1824-7063D6A5E061}"/>
                  </a:ext>
                </a:extLst>
              </p:cNvPr>
              <p:cNvSpPr txBox="1"/>
              <p:nvPr/>
            </p:nvSpPr>
            <p:spPr>
              <a:xfrm>
                <a:off x="6208979" y="3680803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5.97    10.52    5.98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EE54BB-8969-F7C5-823A-59CEC43F66EF}"/>
                  </a:ext>
                </a:extLst>
              </p:cNvPr>
              <p:cNvSpPr txBox="1"/>
              <p:nvPr/>
            </p:nvSpPr>
            <p:spPr>
              <a:xfrm>
                <a:off x="7644342" y="3690635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6.58    12.02    6.33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465B0-01B5-2EC5-63B5-A39E65EEC7C8}"/>
                  </a:ext>
                </a:extLst>
              </p:cNvPr>
              <p:cNvSpPr txBox="1"/>
              <p:nvPr/>
            </p:nvSpPr>
            <p:spPr>
              <a:xfrm>
                <a:off x="6208979" y="4168073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5.51    10.19    5.63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91CA45-A3F8-0AD1-AA6D-BB4B83E78F21}"/>
                  </a:ext>
                </a:extLst>
              </p:cNvPr>
              <p:cNvSpPr txBox="1"/>
              <p:nvPr/>
            </p:nvSpPr>
            <p:spPr>
              <a:xfrm>
                <a:off x="9050141" y="3680802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7.00    12.95    6.71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C76163-2C1F-4953-56C8-0424CEB71332}"/>
                  </a:ext>
                </a:extLst>
              </p:cNvPr>
              <p:cNvSpPr txBox="1"/>
              <p:nvPr/>
            </p:nvSpPr>
            <p:spPr>
              <a:xfrm>
                <a:off x="10483649" y="3690635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7.76    14.28     7.31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B66C5D-113B-716E-D6B2-802653D334E6}"/>
                  </a:ext>
                </a:extLst>
              </p:cNvPr>
              <p:cNvSpPr txBox="1"/>
              <p:nvPr/>
            </p:nvSpPr>
            <p:spPr>
              <a:xfrm>
                <a:off x="10483649" y="4172869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7.71    14.21     7.35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3C5F0F-6433-6E36-83C7-06838B45E13D}"/>
                  </a:ext>
                </a:extLst>
              </p:cNvPr>
              <p:cNvSpPr txBox="1"/>
              <p:nvPr/>
            </p:nvSpPr>
            <p:spPr>
              <a:xfrm>
                <a:off x="9051931" y="414679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6.90    12.74    6.59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67B54F-6AD1-90D3-4D60-D6E9EC4BFB1C}"/>
                  </a:ext>
                </a:extLst>
              </p:cNvPr>
              <p:cNvSpPr txBox="1"/>
              <p:nvPr/>
            </p:nvSpPr>
            <p:spPr>
              <a:xfrm>
                <a:off x="7644342" y="417287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6.36    11.37    6.01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9FDB28-5185-5A28-3124-95AC313CB66E}"/>
                </a:ext>
              </a:extLst>
            </p:cNvPr>
            <p:cNvSpPr txBox="1"/>
            <p:nvPr/>
          </p:nvSpPr>
          <p:spPr>
            <a:xfrm>
              <a:off x="7536465" y="1787344"/>
              <a:ext cx="3891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Fig 1. Part of reproduction results, COCO validation dataset </a:t>
              </a:r>
            </a:p>
          </p:txBody>
        </p:sp>
      </p:grpSp>
      <p:sp>
        <p:nvSpPr>
          <p:cNvPr id="274" name="Google Shape;274;p66"/>
          <p:cNvSpPr txBox="1">
            <a:spLocks noGrp="1"/>
          </p:cNvSpPr>
          <p:nvPr>
            <p:ph type="body" idx="1"/>
          </p:nvPr>
        </p:nvSpPr>
        <p:spPr>
          <a:xfrm>
            <a:off x="21744" y="798315"/>
            <a:ext cx="10358400" cy="37763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for the past week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 familiar with Detectron2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Reproduced experiments w/o fine-tuning</a:t>
            </a:r>
          </a:p>
          <a:p>
            <a:pPr marL="194729" indent="0">
              <a:buClr>
                <a:schemeClr val="dk1"/>
              </a:buClr>
              <a:buSzPts val="13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in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AirDet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FewX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got close results.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(in progress)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133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indent="0">
              <a:spcBef>
                <a:spcPts val="1600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66"/>
          <p:cNvSpPr txBox="1">
            <a:spLocks noGrp="1"/>
          </p:cNvSpPr>
          <p:nvPr>
            <p:ph type="title"/>
          </p:nvPr>
        </p:nvSpPr>
        <p:spPr>
          <a:xfrm>
            <a:off x="840000" y="173026"/>
            <a:ext cx="9518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dirty="0"/>
              <a:t>Extension of </a:t>
            </a:r>
            <a:r>
              <a:rPr lang="en" dirty="0" err="1"/>
              <a:t>AirDet</a:t>
            </a:r>
            <a:endParaRPr dirty="0"/>
          </a:p>
        </p:txBody>
      </p:sp>
      <p:sp>
        <p:nvSpPr>
          <p:cNvPr id="4" name="Google Shape;314;p69">
            <a:extLst>
              <a:ext uri="{FF2B5EF4-FFF2-40B4-BE49-F238E27FC236}">
                <a16:creationId xmlns:a16="http://schemas.microsoft.com/office/drawing/2014/main" id="{749F2DB3-7F33-C23A-EBD8-5507F75615C9}"/>
              </a:ext>
            </a:extLst>
          </p:cNvPr>
          <p:cNvSpPr txBox="1">
            <a:spLocks/>
          </p:cNvSpPr>
          <p:nvPr/>
        </p:nvSpPr>
        <p:spPr>
          <a:xfrm>
            <a:off x="0" y="4813546"/>
            <a:ext cx="7313668" cy="36686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for the next week: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into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samples and proposal generation module, trying to found out why false examples can not work out.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Assumption 1 and 2.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prospective: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Punish negative samples to prevent its dominating role in loss.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314;p69">
            <a:extLst>
              <a:ext uri="{FF2B5EF4-FFF2-40B4-BE49-F238E27FC236}">
                <a16:creationId xmlns:a16="http://schemas.microsoft.com/office/drawing/2014/main" id="{5E71A90F-851D-BD58-9A35-AFE14FEC1E6E}"/>
              </a:ext>
            </a:extLst>
          </p:cNvPr>
          <p:cNvSpPr txBox="1">
            <a:spLocks/>
          </p:cNvSpPr>
          <p:nvPr/>
        </p:nvSpPr>
        <p:spPr>
          <a:xfrm>
            <a:off x="59310" y="2462794"/>
            <a:ext cx="7865490" cy="3737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RPN </a:t>
            </a:r>
            <a:r>
              <a:rPr lang="en-GB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cls</a:t>
            </a: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loss is large because…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1: Existing  appearance difference between S and Q.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Similar region may not be captured correctly and current multi-relation detector 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 potentially introduce unnecessary or even harmful information to classification task.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2: Task of distinguishing different  category is much easier than that of 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two objects into one category.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158206" y="7072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22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C3765-BE22-12C7-8D75-B81D6846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0" y="5384325"/>
            <a:ext cx="1402948" cy="14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挑狗要看这几点特征，符合两点以上的，就是“旺家狗”！_狗狗_主人_黄狗">
            <a:extLst>
              <a:ext uri="{FF2B5EF4-FFF2-40B4-BE49-F238E27FC236}">
                <a16:creationId xmlns:a16="http://schemas.microsoft.com/office/drawing/2014/main" id="{FBD4C573-B082-C000-F26E-ECDB4BE6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83" y="3387045"/>
            <a:ext cx="2660836" cy="15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256C4-CDDA-5DE2-2AD7-E6AD4A7FC275}"/>
              </a:ext>
            </a:extLst>
          </p:cNvPr>
          <p:cNvSpPr txBox="1"/>
          <p:nvPr/>
        </p:nvSpPr>
        <p:spPr>
          <a:xfrm>
            <a:off x="9536832" y="303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B2D4E-80ED-2C38-BF47-896B005D7CB2}"/>
              </a:ext>
            </a:extLst>
          </p:cNvPr>
          <p:cNvSpPr txBox="1"/>
          <p:nvPr/>
        </p:nvSpPr>
        <p:spPr>
          <a:xfrm>
            <a:off x="9690864" y="501499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C34A9A-8CBD-B515-A01C-EA4AB469FCB2}"/>
              </a:ext>
            </a:extLst>
          </p:cNvPr>
          <p:cNvGrpSpPr/>
          <p:nvPr/>
        </p:nvGrpSpPr>
        <p:grpSpPr>
          <a:xfrm>
            <a:off x="7867097" y="3594154"/>
            <a:ext cx="2957498" cy="2873829"/>
            <a:chOff x="4333684" y="-135184"/>
            <a:chExt cx="3190461" cy="3226526"/>
          </a:xfrm>
        </p:grpSpPr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4F74650D-A4D8-F5BD-FC58-E282A704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684" y="-135184"/>
              <a:ext cx="3190461" cy="32265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5F208-EA4E-E2AF-E4F6-278B93D34588}"/>
                </a:ext>
              </a:extLst>
            </p:cNvPr>
            <p:cNvSpPr txBox="1"/>
            <p:nvPr/>
          </p:nvSpPr>
          <p:spPr>
            <a:xfrm>
              <a:off x="5121007" y="667924"/>
              <a:ext cx="591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load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2A886-BC2C-BD4D-F5EB-313EC207AEDC}"/>
              </a:ext>
            </a:extLst>
          </p:cNvPr>
          <p:cNvGrpSpPr/>
          <p:nvPr/>
        </p:nvGrpSpPr>
        <p:grpSpPr>
          <a:xfrm>
            <a:off x="8649478" y="2900827"/>
            <a:ext cx="3542522" cy="3806890"/>
            <a:chOff x="7450599" y="0"/>
            <a:chExt cx="515766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207A8D-B723-BD98-B709-F5A6C8EFA014}"/>
                </a:ext>
              </a:extLst>
            </p:cNvPr>
            <p:cNvGrpSpPr/>
            <p:nvPr/>
          </p:nvGrpSpPr>
          <p:grpSpPr>
            <a:xfrm>
              <a:off x="7450599" y="0"/>
              <a:ext cx="5157669" cy="6858000"/>
              <a:chOff x="7450599" y="0"/>
              <a:chExt cx="5157669" cy="6858000"/>
            </a:xfrm>
          </p:grpSpPr>
          <p:pic>
            <p:nvPicPr>
              <p:cNvPr id="21" name="Picture 20" descr="Diagram&#10;&#10;Description automatically generated">
                <a:extLst>
                  <a:ext uri="{FF2B5EF4-FFF2-40B4-BE49-F238E27FC236}">
                    <a16:creationId xmlns:a16="http://schemas.microsoft.com/office/drawing/2014/main" id="{A850DD13-9029-FDFF-89CA-E048F27B6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0599" y="0"/>
                <a:ext cx="5157669" cy="6858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B2637C-80D5-1866-F85F-5840742B6DB2}"/>
                  </a:ext>
                </a:extLst>
              </p:cNvPr>
              <p:cNvSpPr txBox="1"/>
              <p:nvPr/>
            </p:nvSpPr>
            <p:spPr>
              <a:xfrm>
                <a:off x="8198625" y="853663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475BD2-5990-E085-1BBD-8AF984C086DC}"/>
                  </a:ext>
                </a:extLst>
              </p:cNvPr>
              <p:cNvSpPr txBox="1"/>
              <p:nvPr/>
            </p:nvSpPr>
            <p:spPr>
              <a:xfrm>
                <a:off x="9084029" y="4134558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7A1869-ECA7-A126-1A27-364FE211A72F}"/>
                </a:ext>
              </a:extLst>
            </p:cNvPr>
            <p:cNvSpPr txBox="1"/>
            <p:nvPr/>
          </p:nvSpPr>
          <p:spPr>
            <a:xfrm>
              <a:off x="9188362" y="2857194"/>
              <a:ext cx="2055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Another 10000 </a:t>
              </a:r>
              <a:r>
                <a:rPr lang="en-GB" dirty="0" err="1"/>
                <a:t>iters</a:t>
              </a:r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09C78-A992-C698-AA5E-391699A5B4A3}"/>
              </a:ext>
            </a:extLst>
          </p:cNvPr>
          <p:cNvGrpSpPr/>
          <p:nvPr/>
        </p:nvGrpSpPr>
        <p:grpSpPr>
          <a:xfrm>
            <a:off x="368466" y="2227632"/>
            <a:ext cx="3515852" cy="2426971"/>
            <a:chOff x="542770" y="1180839"/>
            <a:chExt cx="3285070" cy="314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D994C4-C9A0-7A13-96E5-8D0EEE0B0981}"/>
                </a:ext>
              </a:extLst>
            </p:cNvPr>
            <p:cNvSpPr txBox="1"/>
            <p:nvPr/>
          </p:nvSpPr>
          <p:spPr>
            <a:xfrm>
              <a:off x="1554586" y="1180839"/>
              <a:ext cx="21273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dirty="0">
                  <a:solidFill>
                    <a:srgbClr val="6A9955"/>
                  </a:solidFill>
                  <a:effectLst/>
                  <a:latin typeface="Menlo" panose="020B0609030804020204" pitchFamily="49" charset="0"/>
                </a:rPr>
                <a:t>attention map</a:t>
              </a:r>
              <a:endPara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870F4-794D-FF7F-7ED6-1CD0DD1E8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770" y="1576895"/>
              <a:ext cx="3285070" cy="2744419"/>
            </a:xfrm>
            <a:prstGeom prst="rect">
              <a:avLst/>
            </a:prstGeom>
          </p:spPr>
        </p:pic>
      </p:grp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5124476-7973-7096-558F-0D14BEE50E6A}"/>
              </a:ext>
            </a:extLst>
          </p:cNvPr>
          <p:cNvCxnSpPr>
            <a:cxnSpLocks/>
          </p:cNvCxnSpPr>
          <p:nvPr/>
        </p:nvCxnSpPr>
        <p:spPr>
          <a:xfrm rot="10800000">
            <a:off x="3452022" y="2370341"/>
            <a:ext cx="2842316" cy="7178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76;p66">
            <a:extLst>
              <a:ext uri="{FF2B5EF4-FFF2-40B4-BE49-F238E27FC236}">
                <a16:creationId xmlns:a16="http://schemas.microsoft.com/office/drawing/2014/main" id="{63F22359-E88E-EF21-1EB8-03151B7975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93515" y="237162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E15DF-D701-D7FB-2A81-A1DBBF6FD685}"/>
              </a:ext>
            </a:extLst>
          </p:cNvPr>
          <p:cNvSpPr txBox="1"/>
          <p:nvPr/>
        </p:nvSpPr>
        <p:spPr>
          <a:xfrm>
            <a:off x="117001" y="777429"/>
            <a:ext cx="667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Recap:</a:t>
            </a:r>
          </a:p>
          <a:p>
            <a:r>
              <a:rPr lang="en-GB" dirty="0"/>
              <a:t>    1. Generating  </a:t>
            </a:r>
            <a:r>
              <a:rPr lang="en-GB" dirty="0" err="1"/>
              <a:t>bboxes</a:t>
            </a:r>
            <a:r>
              <a:rPr lang="en-GB" dirty="0"/>
              <a:t> in positive area. </a:t>
            </a:r>
          </a:p>
          <a:p>
            <a:r>
              <a:rPr lang="en-GB" dirty="0"/>
              <a:t>    2. classifying </a:t>
            </a:r>
            <a:r>
              <a:rPr lang="en-GB" dirty="0" err="1"/>
              <a:t>bboxes</a:t>
            </a:r>
            <a:r>
              <a:rPr lang="en-GB" dirty="0"/>
              <a:t> containing positive instances(e.g. cat ) as cat.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0BA5E-368D-11F8-88D1-CA2A1989AD6C}"/>
              </a:ext>
            </a:extLst>
          </p:cNvPr>
          <p:cNvSpPr txBox="1"/>
          <p:nvPr/>
        </p:nvSpPr>
        <p:spPr>
          <a:xfrm>
            <a:off x="6294338" y="2080354"/>
            <a:ext cx="610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training from scratch, annotations are needed as supervision.</a:t>
            </a:r>
          </a:p>
          <a:p>
            <a:r>
              <a:rPr lang="en-GB" dirty="0"/>
              <a:t>Here pre-trained model from </a:t>
            </a:r>
            <a:r>
              <a:rPr lang="en-GB" dirty="0" err="1"/>
              <a:t>AirDet</a:t>
            </a:r>
            <a:r>
              <a:rPr lang="en-GB" dirty="0"/>
              <a:t> is used to </a:t>
            </a:r>
          </a:p>
          <a:p>
            <a:r>
              <a:rPr lang="en-GB" dirty="0"/>
              <a:t>validate </a:t>
            </a:r>
            <a:r>
              <a:rPr lang="en-GB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effectiveness</a:t>
            </a:r>
            <a:r>
              <a:rPr lang="en-GB" dirty="0"/>
              <a:t> 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8D4E0-5DDC-FCEE-935D-0A5A1824B9F9}"/>
              </a:ext>
            </a:extLst>
          </p:cNvPr>
          <p:cNvSpPr/>
          <p:nvPr/>
        </p:nvSpPr>
        <p:spPr>
          <a:xfrm>
            <a:off x="10296417" y="2674350"/>
            <a:ext cx="1895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Training Process</a:t>
            </a:r>
          </a:p>
        </p:txBody>
      </p:sp>
      <p:pic>
        <p:nvPicPr>
          <p:cNvPr id="38" name="Picture 37" descr="A cat looking at the camera&#10;&#10;Description automatically generated">
            <a:extLst>
              <a:ext uri="{FF2B5EF4-FFF2-40B4-BE49-F238E27FC236}">
                <a16:creationId xmlns:a16="http://schemas.microsoft.com/office/drawing/2014/main" id="{76E415C3-0EE3-2482-4E24-40535A3C4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842" y="61385"/>
            <a:ext cx="2030386" cy="2138807"/>
          </a:xfrm>
          <a:prstGeom prst="rect">
            <a:avLst/>
          </a:prstGeom>
        </p:spPr>
      </p:pic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75343C91-9287-0030-F350-D7ADE9D6D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47" y="3314642"/>
            <a:ext cx="9423340" cy="3128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C4E91F-80E8-D001-D6F9-10B8980EB58C}"/>
              </a:ext>
            </a:extLst>
          </p:cNvPr>
          <p:cNvSpPr txBox="1"/>
          <p:nvPr/>
        </p:nvSpPr>
        <p:spPr>
          <a:xfrm>
            <a:off x="1017037" y="345233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AirDet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08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000E6-96CA-FA55-0C34-C22C458C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92174" y="571815"/>
            <a:ext cx="22984348" cy="27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6A863A1-8384-1204-A8AE-48022707DE2E}"/>
              </a:ext>
            </a:extLst>
          </p:cNvPr>
          <p:cNvGrpSpPr/>
          <p:nvPr/>
        </p:nvGrpSpPr>
        <p:grpSpPr>
          <a:xfrm>
            <a:off x="-214413" y="-811390"/>
            <a:ext cx="4781215" cy="3454410"/>
            <a:chOff x="4321493" y="1991968"/>
            <a:chExt cx="4781215" cy="345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E91D01-63DF-7908-EFFD-5B63DE888AC8}"/>
                </a:ext>
              </a:extLst>
            </p:cNvPr>
            <p:cNvGrpSpPr/>
            <p:nvPr/>
          </p:nvGrpSpPr>
          <p:grpSpPr>
            <a:xfrm>
              <a:off x="4321493" y="2632762"/>
              <a:ext cx="1620912" cy="1218086"/>
              <a:chOff x="4224835" y="2548114"/>
              <a:chExt cx="1620912" cy="12180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2B9AA8-89A9-6E83-FE65-0A9C4E81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384117">
                <a:off x="4224835" y="2548114"/>
                <a:ext cx="1620912" cy="12180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96855-F876-399B-D970-AA04C0FD90E8}"/>
                  </a:ext>
                </a:extLst>
              </p:cNvPr>
              <p:cNvSpPr txBox="1"/>
              <p:nvPr/>
            </p:nvSpPr>
            <p:spPr>
              <a:xfrm>
                <a:off x="4638043" y="2937335"/>
                <a:ext cx="7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Image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FB0816-66AB-89A6-6D8E-7CBAD2E97611}"/>
                </a:ext>
              </a:extLst>
            </p:cNvPr>
            <p:cNvGrpSpPr/>
            <p:nvPr/>
          </p:nvGrpSpPr>
          <p:grpSpPr>
            <a:xfrm>
              <a:off x="7208118" y="1991968"/>
              <a:ext cx="1410238" cy="1437032"/>
              <a:chOff x="7156710" y="2588151"/>
              <a:chExt cx="1410238" cy="14370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E255DD8-04E8-041D-06C5-C8E197D48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710" y="2588151"/>
                <a:ext cx="1410238" cy="14370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ED81A-7CD4-92DC-DE6C-1DFE74221535}"/>
                  </a:ext>
                </a:extLst>
              </p:cNvPr>
              <p:cNvSpPr txBox="1"/>
              <p:nvPr/>
            </p:nvSpPr>
            <p:spPr>
              <a:xfrm>
                <a:off x="7487389" y="3028890"/>
                <a:ext cx="580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Age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9AC035-DC54-EC65-C210-D879D35C36B1}"/>
                </a:ext>
              </a:extLst>
            </p:cNvPr>
            <p:cNvGrpSpPr/>
            <p:nvPr/>
          </p:nvGrpSpPr>
          <p:grpSpPr>
            <a:xfrm>
              <a:off x="5946795" y="4227409"/>
              <a:ext cx="3155913" cy="1218969"/>
              <a:chOff x="4733929" y="4269849"/>
              <a:chExt cx="3155913" cy="12189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ECCC88C-1351-4323-EB25-E32B534E1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3929" y="4269849"/>
                <a:ext cx="3155913" cy="121896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78FDF4-9206-3ACB-5E11-7100ACD27495}"/>
                  </a:ext>
                </a:extLst>
              </p:cNvPr>
              <p:cNvSpPr txBox="1"/>
              <p:nvPr/>
            </p:nvSpPr>
            <p:spPr>
              <a:xfrm>
                <a:off x="5293344" y="4679279"/>
                <a:ext cx="1769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Implicit Factors</a:t>
                </a:r>
                <a:endParaRPr lang="en-GB" sz="20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CB854F-A110-25B9-CEE7-6D0B3C4DCA6E}"/>
                </a:ext>
              </a:extLst>
            </p:cNvPr>
            <p:cNvCxnSpPr/>
            <p:nvPr/>
          </p:nvCxnSpPr>
          <p:spPr>
            <a:xfrm flipH="1">
              <a:off x="5998463" y="2729347"/>
              <a:ext cx="1186260" cy="3901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989115-14F7-B7E4-06B0-0861A1A61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3210" y="3330612"/>
              <a:ext cx="95634" cy="89271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9EA213-5F20-ED55-9CB9-C2FA577C89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811" y="3794751"/>
              <a:ext cx="730367" cy="5944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A close up of a skull&#10;&#10;Description automatically generated with medium confidence">
            <a:extLst>
              <a:ext uri="{FF2B5EF4-FFF2-40B4-BE49-F238E27FC236}">
                <a16:creationId xmlns:a16="http://schemas.microsoft.com/office/drawing/2014/main" id="{1E9047EF-5880-A813-A135-28C86C786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0" y="99656"/>
            <a:ext cx="1283859" cy="2589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840A4-19C1-DC3C-0186-515831F65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134" y="99657"/>
            <a:ext cx="2637113" cy="25898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264B57-5FE7-3D42-DB0D-493DBA36C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125" y="3740892"/>
            <a:ext cx="1403440" cy="25898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DFA4-AB92-DD36-3FF5-A54F7D74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565" y="3740892"/>
            <a:ext cx="2732154" cy="25898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ECD9E7-349E-2E6D-AD08-209B324B0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3271" y="2873950"/>
            <a:ext cx="1273864" cy="25890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F2810C-242A-E8F0-3536-0FF2651DC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134" y="2872172"/>
            <a:ext cx="2637113" cy="25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6;p66">
            <a:extLst>
              <a:ext uri="{FF2B5EF4-FFF2-40B4-BE49-F238E27FC236}">
                <a16:creationId xmlns:a16="http://schemas.microsoft.com/office/drawing/2014/main" id="{67924793-39D2-1B24-42F5-2D930B4CB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768" y="-2992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F58-02FE-C8D8-3CB3-F83CA8A31219}"/>
              </a:ext>
            </a:extLst>
          </p:cNvPr>
          <p:cNvSpPr txBox="1"/>
          <p:nvPr/>
        </p:nvSpPr>
        <p:spPr>
          <a:xfrm>
            <a:off x="720971" y="2627395"/>
            <a:ext cx="4283255" cy="318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 on VOC_20_classes of coco datasets, </a:t>
            </a:r>
            <a:r>
              <a:rPr lang="en-GB" dirty="0" err="1"/>
              <a:t>lr</a:t>
            </a:r>
            <a:r>
              <a:rPr lang="en-GB" dirty="0"/>
              <a:t> =0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3D349-F861-6606-D0FC-976FA12825A5}"/>
              </a:ext>
            </a:extLst>
          </p:cNvPr>
          <p:cNvSpPr txBox="1"/>
          <p:nvPr/>
        </p:nvSpPr>
        <p:spPr>
          <a:xfrm>
            <a:off x="6957333" y="535271"/>
            <a:ext cx="40904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Planning for next week: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Finish reading two papers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Debugging: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Check overfit issue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 </a:t>
            </a:r>
            <a:r>
              <a:rPr lang="en-US" dirty="0" err="1"/>
              <a:t>testset</a:t>
            </a:r>
            <a:r>
              <a:rPr lang="en-US" dirty="0"/>
              <a:t> for loss calculation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different support setting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8DE3A2-3CE7-E412-3DB0-6830B91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6" y="2945862"/>
            <a:ext cx="4926757" cy="39121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E750E96-4DDD-7714-0A2B-9FC7D7F7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33" y="2864805"/>
            <a:ext cx="4926757" cy="3859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B90ECE-669B-D40C-3DE1-FF18ACD9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" y="535270"/>
            <a:ext cx="5294872" cy="1754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396D42-0755-2CCE-B685-239DB1468271}"/>
              </a:ext>
            </a:extLst>
          </p:cNvPr>
          <p:cNvSpPr txBox="1"/>
          <p:nvPr/>
        </p:nvSpPr>
        <p:spPr>
          <a:xfrm>
            <a:off x="480889" y="99239"/>
            <a:ext cx="11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Inference: </a:t>
            </a:r>
          </a:p>
        </p:txBody>
      </p:sp>
    </p:spTree>
    <p:extLst>
      <p:ext uri="{BB962C8B-B14F-4D97-AF65-F5344CB8AC3E}">
        <p14:creationId xmlns:p14="http://schemas.microsoft.com/office/powerpoint/2010/main" val="1146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B12CB-BB35-A34C-08AC-91CA35BA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7197"/>
            <a:ext cx="1041400" cy="297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E0E50-DFF1-010E-E029-ADC6F28D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2" y="3428996"/>
            <a:ext cx="1041400" cy="298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51598-606F-CBD3-3227-1552428C93BD}"/>
              </a:ext>
            </a:extLst>
          </p:cNvPr>
          <p:cNvSpPr txBox="1"/>
          <p:nvPr/>
        </p:nvSpPr>
        <p:spPr>
          <a:xfrm>
            <a:off x="300790" y="0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</a:t>
            </a:r>
            <a:r>
              <a:rPr lang="en-US" altLang="zh-CN" dirty="0"/>
              <a:t>t-Term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3C143-1640-4758-7387-E4B97C5F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457200"/>
            <a:ext cx="985020" cy="2002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D49D0-BE46-D98C-2F56-09D9BF59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2459419"/>
            <a:ext cx="985020" cy="96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88A5E-D7BF-4746-D0BD-D9DB68B98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120" y="457200"/>
            <a:ext cx="985019" cy="2002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E0FD9-F03D-8F2E-A690-C38853D1B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261" y="2459419"/>
            <a:ext cx="999878" cy="969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FB5AA-2979-0FD6-26AD-06D9B51E8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01289" y="2444269"/>
            <a:ext cx="969580" cy="999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D22E9A-52D2-4054-0F2C-F83B793AE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140" y="447954"/>
            <a:ext cx="999878" cy="200221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3963B3D-6AC2-C0B5-6E12-01D04EA1E7A6}"/>
              </a:ext>
            </a:extLst>
          </p:cNvPr>
          <p:cNvGrpSpPr/>
          <p:nvPr/>
        </p:nvGrpSpPr>
        <p:grpSpPr>
          <a:xfrm>
            <a:off x="5767907" y="0"/>
            <a:ext cx="5649393" cy="3111500"/>
            <a:chOff x="5546038" y="1458309"/>
            <a:chExt cx="5649393" cy="31115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65FD3E-1905-5AA2-E790-B8B79745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6331" y="1458309"/>
              <a:ext cx="4229100" cy="311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/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/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/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e</a:t>
                  </a:r>
                  <a:r>
                    <a:rPr lang="en-US" altLang="zh-CN" b="0" dirty="0"/>
                    <a:t>rror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448" t="-6667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9194C0B-C04A-A921-B013-D92AFB0337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683" y="3438244"/>
            <a:ext cx="999878" cy="297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/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/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/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</a:t>
                </a:r>
                <a:r>
                  <a:rPr lang="en-US" altLang="zh-CN" b="0" dirty="0"/>
                  <a:t>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blipFill>
                <a:blip r:embed="rId17"/>
                <a:stretch>
                  <a:fillRect l="-3448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5E4329D-0AD6-BBE2-0F83-75028FB09D7F}"/>
              </a:ext>
            </a:extLst>
          </p:cNvPr>
          <p:cNvGrpSpPr/>
          <p:nvPr/>
        </p:nvGrpSpPr>
        <p:grpSpPr>
          <a:xfrm>
            <a:off x="3786941" y="3435365"/>
            <a:ext cx="999880" cy="2977557"/>
            <a:chOff x="2798315" y="3423237"/>
            <a:chExt cx="999880" cy="297755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529E86-CE16-F7D4-9830-1A382C13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98315" y="3423237"/>
              <a:ext cx="999878" cy="19929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64DC82B-4169-6344-74A1-0AD2B852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6200000">
              <a:off x="2805965" y="5408563"/>
              <a:ext cx="984582" cy="9998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4DBC30A-6A4C-1C98-4D21-2FBE0A6235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2713" y="3391089"/>
            <a:ext cx="999878" cy="20027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1F59AE-709D-1175-9F8C-5A11330134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5082594" y="1356899"/>
            <a:ext cx="985412" cy="1041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BC050E-1916-7E4A-28C1-B79AE3D3B4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0114" y="3422874"/>
            <a:ext cx="1014137" cy="19987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09961E-CADA-CD98-17C2-8F8C996500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1824473" y="5413234"/>
            <a:ext cx="988441" cy="10051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11997D-2413-4477-5D6D-C6D521C3DD5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88200" y="3401159"/>
            <a:ext cx="4229100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8655C-8D5E-1307-8101-8DB5B638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441"/>
            <a:ext cx="5794729" cy="164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19577-A4F7-2FF6-B2F3-304D21656732}"/>
              </a:ext>
            </a:extLst>
          </p:cNvPr>
          <p:cNvSpPr txBox="1"/>
          <p:nvPr/>
        </p:nvSpPr>
        <p:spPr>
          <a:xfrm>
            <a:off x="167604" y="12924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Dataset for loss calculation: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 loss calculation during training: coco_2017_val_voc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58EF-F914-A6AF-6D12-0F3D3085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214"/>
            <a:ext cx="7772400" cy="850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49126-8151-3137-F670-E157E551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31" y="795238"/>
            <a:ext cx="38227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C60AC-4C6C-0992-2BD2-ECA617A17707}"/>
              </a:ext>
            </a:extLst>
          </p:cNvPr>
          <p:cNvSpPr txBox="1"/>
          <p:nvPr/>
        </p:nvSpPr>
        <p:spPr>
          <a:xfrm>
            <a:off x="6972300" y="42590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t</a:t>
            </a:r>
            <a:r>
              <a:rPr lang="en-GB" dirty="0">
                <a:effectLst/>
                <a:latin typeface="Helvetica Neue" panose="02000503000000020004" pitchFamily="2" charset="0"/>
              </a:rPr>
              <a:t>est dataset during inference: coco_2017_val_voc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9314-7671-5C01-C2CC-9113FDEB2428}"/>
              </a:ext>
            </a:extLst>
          </p:cNvPr>
          <p:cNvSpPr txBox="1"/>
          <p:nvPr/>
        </p:nvSpPr>
        <p:spPr>
          <a:xfrm>
            <a:off x="301205" y="183918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Are there only 20 </a:t>
            </a:r>
            <a:r>
              <a:rPr lang="en-GB" dirty="0" err="1">
                <a:latin typeface="Helvetica Neue" panose="02000503000000020004" pitchFamily="2" charset="0"/>
              </a:rPr>
              <a:t>Voc</a:t>
            </a:r>
            <a:r>
              <a:rPr lang="en-GB" dirty="0">
                <a:latin typeface="Helvetica Neue" panose="02000503000000020004" pitchFamily="2" charset="0"/>
              </a:rPr>
              <a:t> Classes? -- Yes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CB1F5-BC5A-F448-8D9B-B527C076CBC4}"/>
              </a:ext>
            </a:extLst>
          </p:cNvPr>
          <p:cNvSpPr txBox="1"/>
          <p:nvPr/>
        </p:nvSpPr>
        <p:spPr>
          <a:xfrm>
            <a:off x="1497402" y="220453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Support During Training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8BCB4-7D1B-C8D8-BFC5-DBAF37208541}"/>
              </a:ext>
            </a:extLst>
          </p:cNvPr>
          <p:cNvSpPr txBox="1"/>
          <p:nvPr/>
        </p:nvSpPr>
        <p:spPr>
          <a:xfrm>
            <a:off x="7772400" y="3948020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Loss Calculation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1E6CA-3D26-16AD-341E-7569F7CC44C6}"/>
              </a:ext>
            </a:extLst>
          </p:cNvPr>
          <p:cNvSpPr txBox="1"/>
          <p:nvPr/>
        </p:nvSpPr>
        <p:spPr>
          <a:xfrm>
            <a:off x="2384844" y="4133706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Inference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8247A0-1F10-3CC7-25BE-DD953638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035" y="4284134"/>
            <a:ext cx="7772400" cy="3900893"/>
          </a:xfrm>
          <a:prstGeom prst="rect">
            <a:avLst/>
          </a:prstGeom>
        </p:spPr>
      </p:pic>
      <p:pic>
        <p:nvPicPr>
          <p:cNvPr id="18" name="Picture 1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119B68A-AF3F-2A88-543B-158EEA426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" y="4446852"/>
            <a:ext cx="5599343" cy="3707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BF9F2D-0D5F-BE6F-3F70-72AFFBE5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729" y="1922150"/>
            <a:ext cx="7074347" cy="19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41BE4-C98F-B36F-6DDB-FC60DA1040CD}"/>
              </a:ext>
            </a:extLst>
          </p:cNvPr>
          <p:cNvSpPr txBox="1"/>
          <p:nvPr/>
        </p:nvSpPr>
        <p:spPr>
          <a:xfrm>
            <a:off x="9143542" y="1367452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(128, 2048, 7, 7)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7602" y="6993166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59" y="506754"/>
            <a:ext cx="7163654" cy="52596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</p:spTree>
    <p:extLst>
      <p:ext uri="{BB962C8B-B14F-4D97-AF65-F5344CB8AC3E}">
        <p14:creationId xmlns:p14="http://schemas.microsoft.com/office/powerpoint/2010/main" val="2359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6;p66">
            <a:extLst>
              <a:ext uri="{FF2B5EF4-FFF2-40B4-BE49-F238E27FC236}">
                <a16:creationId xmlns:a16="http://schemas.microsoft.com/office/drawing/2014/main" id="{A9FCAC6D-035C-2C5B-CC86-1545FE2A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0208" y="45720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Nov 17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3E098-19DF-1699-BDED-742CBD61BEA1}"/>
              </a:ext>
            </a:extLst>
          </p:cNvPr>
          <p:cNvSpPr txBox="1"/>
          <p:nvPr/>
        </p:nvSpPr>
        <p:spPr>
          <a:xfrm>
            <a:off x="216470" y="184501"/>
            <a:ext cx="761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Summary:</a:t>
            </a:r>
          </a:p>
          <a:p>
            <a:r>
              <a:rPr lang="en-GB" dirty="0"/>
              <a:t>    Validated the feasibility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applying contrastive loss between positive features and negative features extracted in the ground truth box region</a:t>
            </a:r>
            <a:r>
              <a:rPr lang="en-GB" altLang="zh-CN" dirty="0"/>
              <a:t>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BB25C-5726-6B26-22EC-B86F3C47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0" y="1637783"/>
            <a:ext cx="5150660" cy="411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B0E84-527D-C737-5E45-D8FD2989E8B8}"/>
              </a:ext>
            </a:extLst>
          </p:cNvPr>
          <p:cNvSpPr txBox="1"/>
          <p:nvPr/>
        </p:nvSpPr>
        <p:spPr>
          <a:xfrm>
            <a:off x="95505" y="5910790"/>
            <a:ext cx="57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1. Loss distribution of RPN measured in VOC_20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8429E-737D-21D6-6595-2CE678FB92BC}"/>
              </a:ext>
            </a:extLst>
          </p:cNvPr>
          <p:cNvSpPr txBox="1"/>
          <p:nvPr/>
        </p:nvSpPr>
        <p:spPr>
          <a:xfrm>
            <a:off x="7122136" y="5910789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2. Inference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80370-99D8-1036-8150-61697107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2100126"/>
            <a:ext cx="6299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64DF-6A56-A1BE-AC2F-F56CBC36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9401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 Draft --- illustration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93F98-E3AD-1C69-107F-C77EF46A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18737"/>
            <a:ext cx="11360800" cy="1730734"/>
          </a:xfrm>
        </p:spPr>
        <p:txBody>
          <a:bodyPr/>
          <a:lstStyle/>
          <a:p>
            <a:r>
              <a:rPr lang="en-GB" dirty="0"/>
              <a:t>Reproduction</a:t>
            </a:r>
          </a:p>
          <a:p>
            <a:r>
              <a:rPr lang="en-GB" dirty="0"/>
              <a:t>Independent Research</a:t>
            </a:r>
          </a:p>
          <a:p>
            <a:r>
              <a:rPr lang="en-GB" dirty="0" err="1"/>
              <a:t>Pypose</a:t>
            </a:r>
            <a:r>
              <a:rPr lang="en-GB" dirty="0"/>
              <a:t> Development(in progress)</a:t>
            </a:r>
          </a:p>
          <a:p>
            <a:endParaRPr lang="en-GB" dirty="0"/>
          </a:p>
          <a:p>
            <a:pPr marL="152396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FAB67-6ACB-7DFB-248F-E7B6D2AD6DAA}"/>
              </a:ext>
            </a:extLst>
          </p:cNvPr>
          <p:cNvSpPr txBox="1"/>
          <p:nvPr/>
        </p:nvSpPr>
        <p:spPr>
          <a:xfrm>
            <a:off x="8664010" y="188283"/>
            <a:ext cx="311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Period: Mid Sep. – Now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21029B-2360-697B-E26C-F77D290797CE}"/>
              </a:ext>
            </a:extLst>
          </p:cNvPr>
          <p:cNvSpPr txBox="1">
            <a:spLocks/>
          </p:cNvSpPr>
          <p:nvPr/>
        </p:nvSpPr>
        <p:spPr>
          <a:xfrm>
            <a:off x="415600" y="382360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Reproduction: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351062-7214-50C0-08BF-0C5C86746EEF}"/>
              </a:ext>
            </a:extLst>
          </p:cNvPr>
          <p:cNvSpPr txBox="1">
            <a:spLocks/>
          </p:cNvSpPr>
          <p:nvPr/>
        </p:nvSpPr>
        <p:spPr>
          <a:xfrm>
            <a:off x="415600" y="4402830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71D3C"/>
                </a:solidFill>
                <a:latin typeface="-apple-system"/>
              </a:rPr>
              <a:t>AirDet</a:t>
            </a:r>
            <a:endParaRPr lang="en-US" dirty="0">
              <a:solidFill>
                <a:srgbClr val="071D3C"/>
              </a:solidFill>
              <a:latin typeface="-apple-system"/>
            </a:endParaRPr>
          </a:p>
          <a:p>
            <a:r>
              <a:rPr lang="en-US" dirty="0">
                <a:solidFill>
                  <a:srgbClr val="071D3C"/>
                </a:solidFill>
                <a:latin typeface="-apple-system"/>
              </a:rPr>
              <a:t>Attention-RPN</a:t>
            </a:r>
            <a:endParaRPr lang="en-US" altLang="zh-CN" dirty="0">
              <a:solidFill>
                <a:srgbClr val="071D3C"/>
              </a:solidFill>
              <a:latin typeface="-apple-system"/>
            </a:endParaRPr>
          </a:p>
          <a:p>
            <a:r>
              <a:rPr lang="en-GB" dirty="0"/>
              <a:t>Self-Support Segmentation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A28AB7-1152-66ED-87DA-DDD177AAEF1C}"/>
              </a:ext>
            </a:extLst>
          </p:cNvPr>
          <p:cNvSpPr txBox="1">
            <a:spLocks/>
          </p:cNvSpPr>
          <p:nvPr/>
        </p:nvSpPr>
        <p:spPr>
          <a:xfrm>
            <a:off x="6350000" y="380130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Research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123647-150C-79A3-FC8D-9E1968BD55E6}"/>
              </a:ext>
            </a:extLst>
          </p:cNvPr>
          <p:cNvSpPr txBox="1">
            <a:spLocks/>
          </p:cNvSpPr>
          <p:nvPr/>
        </p:nvSpPr>
        <p:spPr>
          <a:xfrm>
            <a:off x="6511600" y="304247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en-GB" sz="28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2AC0F8-BA13-08C5-6016-F9DA663A99CE}"/>
              </a:ext>
            </a:extLst>
          </p:cNvPr>
          <p:cNvSpPr txBox="1">
            <a:spLocks/>
          </p:cNvSpPr>
          <p:nvPr/>
        </p:nvSpPr>
        <p:spPr>
          <a:xfrm>
            <a:off x="6350000" y="4405469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Classification problem(Main)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Long inference time(Following)  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Heavy</a:t>
            </a:r>
            <a:r>
              <a:rPr lang="zh-CN" altLang="en-US" dirty="0">
                <a:solidFill>
                  <a:srgbClr val="071D3C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071D3C"/>
                </a:solidFill>
                <a:latin typeface="-apple-system"/>
              </a:rPr>
              <a:t>model(Not Considered Now)</a:t>
            </a: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4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15CF-CC66-C6B9-882A-48C6956E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97222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71D3C"/>
                </a:solidFill>
                <a:effectLst/>
                <a:latin typeface="-apple-system"/>
              </a:rPr>
              <a:t>Classification problem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6E42D-C970-DBBC-DBCE-DD30A9BC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400" y="1827350"/>
            <a:ext cx="10138100" cy="3934830"/>
          </a:xfrm>
        </p:spPr>
        <p:txBody>
          <a:bodyPr>
            <a:normAutofit/>
          </a:bodyPr>
          <a:lstStyle/>
          <a:p>
            <a:r>
              <a:rPr lang="en-GB" dirty="0"/>
              <a:t>Different Training Strategy</a:t>
            </a:r>
            <a:br>
              <a:rPr lang="en-GB" dirty="0"/>
            </a:br>
            <a:r>
              <a:rPr lang="en-GB" dirty="0"/>
              <a:t>1. Introduce contrastive loss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2. Introduce focal loss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858564-37A9-87D3-0156-9DF7B6CB3909}"/>
              </a:ext>
            </a:extLst>
          </p:cNvPr>
          <p:cNvSpPr txBox="1">
            <a:spLocks/>
          </p:cNvSpPr>
          <p:nvPr/>
        </p:nvSpPr>
        <p:spPr>
          <a:xfrm>
            <a:off x="974400" y="928699"/>
            <a:ext cx="11360800" cy="14208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Definition: </a:t>
            </a:r>
          </a:p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    </a:t>
            </a:r>
            <a:r>
              <a:rPr lang="en-GB" sz="2100" dirty="0">
                <a:solidFill>
                  <a:srgbClr val="071D3C"/>
                </a:solidFill>
                <a:latin typeface="-apple-system"/>
              </a:rPr>
              <a:t>Poor performance of classification of positive class, specifically in RPN and detection head.</a:t>
            </a:r>
          </a:p>
          <a:p>
            <a:endParaRPr lang="en-GB" sz="2800" dirty="0">
              <a:solidFill>
                <a:srgbClr val="071D3C"/>
              </a:solidFill>
              <a:latin typeface="-apple-system"/>
            </a:endParaRPr>
          </a:p>
          <a:p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154B1-D1C7-72CB-1887-60D4C3CE3D72}"/>
              </a:ext>
            </a:extLst>
          </p:cNvPr>
          <p:cNvSpPr txBox="1"/>
          <p:nvPr/>
        </p:nvSpPr>
        <p:spPr>
          <a:xfrm>
            <a:off x="1952300" y="4075699"/>
            <a:ext cx="851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It does help to improve performance for the classification of positive class but the inference result gets worse because of increasing false positives.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F5E1F-98C8-6695-E1CE-939F50649D6A}"/>
              </a:ext>
            </a:extLst>
          </p:cNvPr>
          <p:cNvSpPr txBox="1"/>
          <p:nvPr/>
        </p:nvSpPr>
        <p:spPr>
          <a:xfrm>
            <a:off x="1952300" y="5852349"/>
            <a:ext cx="90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Focal loss indeed makes the model focus more on hard samples, however, it makes the easy sample harder to learn, which makes the inference results worse.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CBE00-C33D-529E-B766-E2D15EA5FDAD}"/>
              </a:ext>
            </a:extLst>
          </p:cNvPr>
          <p:cNvSpPr txBox="1"/>
          <p:nvPr/>
        </p:nvSpPr>
        <p:spPr>
          <a:xfrm>
            <a:off x="1952300" y="2969867"/>
            <a:ext cx="110960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 : the model cannot recognize positive samples -&gt;  Let the model learn to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distinguish between positive and negative samples (The features used for contrastive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computation are extracted from the correlation map by </a:t>
            </a:r>
            <a:r>
              <a:rPr lang="en-GB" sz="2000" dirty="0" err="1">
                <a:solidFill>
                  <a:srgbClr val="071D3C"/>
                </a:solidFill>
                <a:latin typeface="-apple-system"/>
              </a:rPr>
              <a:t>gt_box</a:t>
            </a:r>
            <a:r>
              <a:rPr lang="en-GB" sz="2000" dirty="0">
                <a:solidFill>
                  <a:srgbClr val="071D3C"/>
                </a:solidFill>
                <a:latin typeface="-apple-system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4095B-B0E8-B2C5-BA4E-224CFD07744F}"/>
              </a:ext>
            </a:extLst>
          </p:cNvPr>
          <p:cNvSpPr txBox="1"/>
          <p:nvPr/>
        </p:nvSpPr>
        <p:spPr>
          <a:xfrm>
            <a:off x="1952300" y="5362070"/>
            <a:ext cx="1013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Motivation: Large inter-class variance, the existence of hard samples.</a:t>
            </a:r>
          </a:p>
        </p:txBody>
      </p:sp>
    </p:spTree>
    <p:extLst>
      <p:ext uri="{BB962C8B-B14F-4D97-AF65-F5344CB8AC3E}">
        <p14:creationId xmlns:p14="http://schemas.microsoft.com/office/powerpoint/2010/main" val="260754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-12931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29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387-F10D-7867-3BDE-DD5B8FB5981E}"/>
              </a:ext>
            </a:extLst>
          </p:cNvPr>
          <p:cNvGrpSpPr/>
          <p:nvPr/>
        </p:nvGrpSpPr>
        <p:grpSpPr>
          <a:xfrm>
            <a:off x="93392" y="3848104"/>
            <a:ext cx="6002605" cy="3009896"/>
            <a:chOff x="0" y="3614668"/>
            <a:chExt cx="7577611" cy="324333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0608CF-FDC8-BF28-E00D-7F2076B144A4}"/>
                </a:ext>
              </a:extLst>
            </p:cNvPr>
            <p:cNvGrpSpPr/>
            <p:nvPr/>
          </p:nvGrpSpPr>
          <p:grpSpPr>
            <a:xfrm>
              <a:off x="0" y="3614668"/>
              <a:ext cx="3263006" cy="3243333"/>
              <a:chOff x="738908" y="185667"/>
              <a:chExt cx="3263006" cy="32433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A8714B8-45F6-89A3-06B0-4F7B9612DF9B}"/>
                  </a:ext>
                </a:extLst>
              </p:cNvPr>
              <p:cNvGrpSpPr/>
              <p:nvPr/>
            </p:nvGrpSpPr>
            <p:grpSpPr>
              <a:xfrm>
                <a:off x="738908" y="185667"/>
                <a:ext cx="3263006" cy="3243333"/>
                <a:chOff x="4064000" y="-224667"/>
                <a:chExt cx="3263006" cy="3243333"/>
              </a:xfrm>
            </p:grpSpPr>
            <p:pic>
              <p:nvPicPr>
                <p:cNvPr id="7" name="Picture 6" descr="A horse standing next to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9960A93-33BB-479F-CA0D-9B0841E5F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4000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horse walking on the stre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CD45017-8DE5-3DD7-0146-DBD8D0B80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5503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horse eating gras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0169-FFAC-36B0-5A16-80113367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5340" y="1397000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horse pulling a carriage&#10;&#10;Description automatically generated">
                  <a:extLst>
                    <a:ext uri="{FF2B5EF4-FFF2-40B4-BE49-F238E27FC236}">
                      <a16:creationId xmlns:a16="http://schemas.microsoft.com/office/drawing/2014/main" id="{9BD9DD16-CBF9-5675-2AE8-EEDF635B4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4000" y="1396999"/>
                  <a:ext cx="1621666" cy="1621666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A horse looking through a window&#10;&#10;Description automatically generated with medium confidence">
                <a:extLst>
                  <a:ext uri="{FF2B5EF4-FFF2-40B4-BE49-F238E27FC236}">
                    <a16:creationId xmlns:a16="http://schemas.microsoft.com/office/drawing/2014/main" id="{BD29744C-3754-38AC-22A6-381EE0C82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7928" y="1142811"/>
                <a:ext cx="1329043" cy="1329043"/>
              </a:xfrm>
              <a:prstGeom prst="rect">
                <a:avLst/>
              </a:prstGeom>
            </p:spPr>
          </p:pic>
        </p:grpSp>
        <p:pic>
          <p:nvPicPr>
            <p:cNvPr id="18" name="Picture 17" descr="A zebra in a zoo exhibit&#10;&#10;Description automatically generated with medium confidence">
              <a:extLst>
                <a:ext uri="{FF2B5EF4-FFF2-40B4-BE49-F238E27FC236}">
                  <a16:creationId xmlns:a16="http://schemas.microsoft.com/office/drawing/2014/main" id="{F888A2BE-F5F0-0E0A-20A4-63CAD53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3169" y="3614668"/>
              <a:ext cx="4324442" cy="324333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0CEE4-7D2E-3412-4EE0-0330B99D4CD2}"/>
              </a:ext>
            </a:extLst>
          </p:cNvPr>
          <p:cNvGrpSpPr/>
          <p:nvPr/>
        </p:nvGrpSpPr>
        <p:grpSpPr>
          <a:xfrm>
            <a:off x="0" y="356985"/>
            <a:ext cx="6096000" cy="3065459"/>
            <a:chOff x="0" y="-12347"/>
            <a:chExt cx="6378954" cy="3364732"/>
          </a:xfrm>
        </p:grpSpPr>
        <p:pic>
          <p:nvPicPr>
            <p:cNvPr id="22" name="Picture 21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3A0511C4-696C-8823-B7C1-F6AEB4B1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03460"/>
              <a:ext cx="3060882" cy="3048925"/>
            </a:xfrm>
            <a:prstGeom prst="rect">
              <a:avLst/>
            </a:prstGeom>
          </p:spPr>
        </p:pic>
        <p:pic>
          <p:nvPicPr>
            <p:cNvPr id="23" name="Picture 22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6CB06322-1AC8-F80A-4D44-023A562FE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18072" y="303460"/>
              <a:ext cx="3060882" cy="30489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49E0FF-D67C-8E6A-CCF5-A77FCC383569}"/>
                </a:ext>
              </a:extLst>
            </p:cNvPr>
            <p:cNvSpPr txBox="1"/>
            <p:nvPr/>
          </p:nvSpPr>
          <p:spPr>
            <a:xfrm>
              <a:off x="1131132" y="0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3-Shot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B60BC-01C1-F2B6-F3D8-4225B25B2B4F}"/>
                </a:ext>
              </a:extLst>
            </p:cNvPr>
            <p:cNvSpPr txBox="1"/>
            <p:nvPr/>
          </p:nvSpPr>
          <p:spPr>
            <a:xfrm>
              <a:off x="4449204" y="-1234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5-Shot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141BC9-DCFE-76F9-3E15-08FE19E77847}"/>
              </a:ext>
            </a:extLst>
          </p:cNvPr>
          <p:cNvSpPr txBox="1"/>
          <p:nvPr/>
        </p:nvSpPr>
        <p:spPr>
          <a:xfrm>
            <a:off x="2311701" y="3492315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1CA18-5379-484C-1B68-DE673B3C1911}"/>
              </a:ext>
            </a:extLst>
          </p:cNvPr>
          <p:cNvSpPr txBox="1"/>
          <p:nvPr/>
        </p:nvSpPr>
        <p:spPr>
          <a:xfrm>
            <a:off x="6095999" y="79605"/>
            <a:ext cx="61269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Summary for last week:</a:t>
            </a:r>
          </a:p>
          <a:p>
            <a:r>
              <a:rPr lang="en-GB" dirty="0"/>
              <a:t>1. Simply punished negative loss</a:t>
            </a:r>
            <a:r>
              <a:rPr lang="zh-CN" altLang="en-US" dirty="0"/>
              <a:t> </a:t>
            </a:r>
            <a:r>
              <a:rPr lang="en-GB" dirty="0"/>
              <a:t>( Nearly no effect )</a:t>
            </a:r>
          </a:p>
          <a:p>
            <a:r>
              <a:rPr lang="en-GB" dirty="0"/>
              <a:t>2. Tried only use deepest feature for negative branch</a:t>
            </a:r>
          </a:p>
          <a:p>
            <a:r>
              <a:rPr lang="en-GB" dirty="0"/>
              <a:t>3. </a:t>
            </a:r>
            <a:r>
              <a:rPr lang="en-CN" dirty="0"/>
              <a:t>Visualization of False Samples:</a:t>
            </a:r>
          </a:p>
          <a:p>
            <a:r>
              <a:rPr lang="en-CN" dirty="0"/>
              <a:t>        Fail when appeance gap is huge. ( Interaction between</a:t>
            </a:r>
          </a:p>
          <a:p>
            <a:r>
              <a:rPr lang="en-CN" dirty="0"/>
              <a:t> support images is possible? Maybe not realistic  )</a:t>
            </a:r>
          </a:p>
          <a:p>
            <a:r>
              <a:rPr lang="en-CN" dirty="0"/>
              <a:t>        Model tends to capture simple sampels. ( Since focal loss</a:t>
            </a:r>
          </a:p>
          <a:p>
            <a:r>
              <a:rPr lang="en-GB" dirty="0"/>
              <a:t>is proven not so good, currently no good idea about this)</a:t>
            </a:r>
            <a:endParaRPr lang="en-CN" dirty="0"/>
          </a:p>
          <a:p>
            <a:r>
              <a:rPr lang="en-CN" dirty="0"/>
              <a:t>        Detection easily falls to s</a:t>
            </a:r>
            <a:r>
              <a:rPr lang="en-GB" dirty="0"/>
              <a:t>hallow features, e.g. shape</a:t>
            </a:r>
          </a:p>
          <a:p>
            <a:r>
              <a:rPr lang="en-GB" dirty="0"/>
              <a:t>        (Distinguishment should use deepest feature</a:t>
            </a:r>
            <a:r>
              <a:rPr lang="en-US" dirty="0"/>
              <a:t>: Not obvious</a:t>
            </a:r>
            <a:r>
              <a:rPr lang="en-GB" dirty="0"/>
              <a:t>)</a:t>
            </a:r>
            <a:endParaRPr lang="en-CN" dirty="0"/>
          </a:p>
          <a:p>
            <a:r>
              <a:rPr lang="en-CN" dirty="0"/>
              <a:t>      </a:t>
            </a:r>
          </a:p>
          <a:p>
            <a:r>
              <a:rPr lang="en-GB" dirty="0"/>
              <a:t> </a:t>
            </a:r>
          </a:p>
        </p:txBody>
      </p:sp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617DECF7-6DA3-5625-D780-2074755EE2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735" y="3858673"/>
            <a:ext cx="4470400" cy="3162300"/>
          </a:xfrm>
          <a:prstGeom prst="rect">
            <a:avLst/>
          </a:prstGeom>
        </p:spPr>
      </p:pic>
      <p:pic>
        <p:nvPicPr>
          <p:cNvPr id="36" name="Picture 35" descr="A child holding a banana&#10;&#10;Description automatically generated">
            <a:extLst>
              <a:ext uri="{FF2B5EF4-FFF2-40B4-BE49-F238E27FC236}">
                <a16:creationId xmlns:a16="http://schemas.microsoft.com/office/drawing/2014/main" id="{1ADB656B-F370-2999-0D2A-A9F992C63C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2321" y="4464582"/>
            <a:ext cx="1405630" cy="23519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238A38-2D2B-486B-8DA1-4B77F1C04D8B}"/>
              </a:ext>
            </a:extLst>
          </p:cNvPr>
          <p:cNvSpPr txBox="1"/>
          <p:nvPr/>
        </p:nvSpPr>
        <p:spPr>
          <a:xfrm>
            <a:off x="2311701" y="66557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4E23C-F835-DE83-EDC7-87C76C102898}"/>
              </a:ext>
            </a:extLst>
          </p:cNvPr>
          <p:cNvSpPr txBox="1"/>
          <p:nvPr/>
        </p:nvSpPr>
        <p:spPr>
          <a:xfrm>
            <a:off x="10693641" y="4095250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57EBA0-0446-F942-7C60-17A5C5BB67B0}"/>
              </a:ext>
            </a:extLst>
          </p:cNvPr>
          <p:cNvSpPr txBox="1"/>
          <p:nvPr/>
        </p:nvSpPr>
        <p:spPr>
          <a:xfrm>
            <a:off x="6045266" y="2950391"/>
            <a:ext cx="612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step:</a:t>
            </a:r>
          </a:p>
          <a:p>
            <a:pPr marL="342900" indent="-342900">
              <a:buAutoNum type="arabicPeriod"/>
            </a:pPr>
            <a:r>
              <a:rPr lang="en-GB" dirty="0"/>
              <a:t>Fix the bug of </a:t>
            </a:r>
            <a:r>
              <a:rPr lang="en-GB" dirty="0" err="1"/>
              <a:t>camcan</a:t>
            </a:r>
            <a:r>
              <a:rPr lang="en-GB" dirty="0"/>
              <a:t> and search for better training strategy</a:t>
            </a:r>
          </a:p>
          <a:p>
            <a:pPr marL="342900" indent="-342900">
              <a:buAutoNum type="arabicPeriod"/>
            </a:pPr>
            <a:r>
              <a:rPr lang="en-GB" dirty="0"/>
              <a:t>Think about possible application of self-support (Fan Qi)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66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0299-5A0A-34A3-AC4B-12EB0E40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775602"/>
            <a:ext cx="11360800" cy="763600"/>
          </a:xfrm>
        </p:spPr>
        <p:txBody>
          <a:bodyPr>
            <a:normAutofit/>
          </a:bodyPr>
          <a:lstStyle/>
          <a:p>
            <a:r>
              <a:rPr lang="en-GB" sz="3200" dirty="0"/>
              <a:t>Constrained Optimization: in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3D40E-E1E9-E854-9B13-FEDC7E0E0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774" y="4196580"/>
            <a:ext cx="11360800" cy="1436263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Cause: The SCS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en-GB" sz="2400" dirty="0"/>
              <a:t> and detection head of </a:t>
            </a:r>
            <a:r>
              <a:rPr lang="en-GB" sz="2400" dirty="0" err="1"/>
              <a:t>AirDet</a:t>
            </a:r>
            <a:r>
              <a:rPr lang="en-GB" sz="2400" dirty="0"/>
              <a:t> will run loops in all the support classes and find the highest score among all classes. </a:t>
            </a:r>
          </a:p>
          <a:p>
            <a:r>
              <a:rPr lang="en-GB" sz="2400" dirty="0"/>
              <a:t>Initial Idea: Add pre-processing strategy</a:t>
            </a:r>
            <a:r>
              <a:rPr lang="zh-CN" altLang="en-US" sz="2400" dirty="0"/>
              <a:t> </a:t>
            </a:r>
            <a:r>
              <a:rPr lang="en-US" altLang="zh-CN" sz="2400" dirty="0"/>
              <a:t>to reduce the number of needed loops.</a:t>
            </a:r>
            <a:endParaRPr lang="en-GB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D4D33-1404-1BB6-27BD-C46D5C67357F}"/>
              </a:ext>
            </a:extLst>
          </p:cNvPr>
          <p:cNvSpPr txBox="1">
            <a:spLocks/>
          </p:cNvSpPr>
          <p:nvPr/>
        </p:nvSpPr>
        <p:spPr>
          <a:xfrm>
            <a:off x="415600" y="393906"/>
            <a:ext cx="11360800" cy="15726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Reduce Intra-Class Variation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4AE32-4962-8B51-B9D1-1B0AD3D3FF2C}"/>
              </a:ext>
            </a:extLst>
          </p:cNvPr>
          <p:cNvSpPr txBox="1">
            <a:spLocks/>
          </p:cNvSpPr>
          <p:nvPr/>
        </p:nvSpPr>
        <p:spPr>
          <a:xfrm>
            <a:off x="415600" y="350529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latin typeface="+mn-lt"/>
              </a:rPr>
              <a:t>Long inference time: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F4FB2-E0CE-9A8C-6EE4-46F9BE9FC288}"/>
              </a:ext>
            </a:extLst>
          </p:cNvPr>
          <p:cNvSpPr txBox="1"/>
          <p:nvPr/>
        </p:nvSpPr>
        <p:spPr>
          <a:xfrm>
            <a:off x="627774" y="1024775"/>
            <a:ext cx="9989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Introduce </a:t>
            </a:r>
            <a:r>
              <a:rPr lang="en-GB" sz="2000" dirty="0" err="1"/>
              <a:t>neighbor</a:t>
            </a:r>
            <a:r>
              <a:rPr lang="en-GB" sz="2000" dirty="0"/>
              <a:t>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information: </a:t>
            </a:r>
          </a:p>
          <a:p>
            <a:r>
              <a:rPr lang="en-GB" sz="2000" dirty="0">
                <a:latin typeface="Arial" panose="020B0604020202020204" pitchFamily="34" charset="0"/>
              </a:rPr>
              <a:t>      m</a:t>
            </a:r>
            <a:r>
              <a:rPr lang="en-GB" sz="2000" dirty="0"/>
              <a:t>easure the similarity of adjacent patches to reveal the structure and layout of the image.</a:t>
            </a:r>
          </a:p>
          <a:p>
            <a:r>
              <a:rPr lang="zh-CN" altLang="en-US" sz="2000" dirty="0"/>
              <a:t>       </a:t>
            </a:r>
            <a:r>
              <a:rPr lang="en-US" altLang="zh-CN" sz="2000" dirty="0"/>
              <a:t>( In the process of implementing ) 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AutoNum type="arabicPeriod" startAt="2"/>
            </a:pPr>
            <a:r>
              <a:rPr lang="en-GB" sz="2000" dirty="0"/>
              <a:t>Utilize the information provided by query images as self-support:</a:t>
            </a:r>
            <a:br>
              <a:rPr lang="en-GB" sz="2000" dirty="0"/>
            </a:br>
            <a:r>
              <a:rPr lang="en-GB" sz="2000" dirty="0"/>
              <a:t>    Tried on adjusting inference codes only:  limited enhancement for only a few categories</a:t>
            </a:r>
            <a:br>
              <a:rPr lang="en-GB" sz="2000" dirty="0"/>
            </a:br>
            <a:r>
              <a:rPr lang="en-GB" sz="2000" dirty="0"/>
              <a:t>    Backup Plan: Create masks as supervision and training from scratch.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12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6B736-3A78-114A-AAD3-5E704A7A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" y="3159288"/>
            <a:ext cx="5644274" cy="34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0FEAD-1C65-818D-C56E-0E69EA81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1074"/>
            <a:ext cx="11919103" cy="300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A706-5B3C-24CA-4C85-2A6A16DA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77" y="2750354"/>
            <a:ext cx="3126937" cy="366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C674D-C80B-57AB-8391-21CAE9425CD0}"/>
              </a:ext>
            </a:extLst>
          </p:cNvPr>
          <p:cNvSpPr txBox="1"/>
          <p:nvPr/>
        </p:nvSpPr>
        <p:spPr>
          <a:xfrm>
            <a:off x="-2462" y="447401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59BAA-3AC8-F622-50A7-FDF8AEB5CC25}"/>
              </a:ext>
            </a:extLst>
          </p:cNvPr>
          <p:cNvSpPr txBox="1"/>
          <p:nvPr/>
        </p:nvSpPr>
        <p:spPr>
          <a:xfrm>
            <a:off x="5644274" y="2779045"/>
            <a:ext cx="711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measuring similarities of a local patch within its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neighborhoodc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AAED7-1379-6843-C831-1B0EE7F38F2C}"/>
              </a:ext>
            </a:extLst>
          </p:cNvPr>
          <p:cNvSpPr txBox="1"/>
          <p:nvPr/>
        </p:nvSpPr>
        <p:spPr>
          <a:xfrm>
            <a:off x="1111477" y="3075012"/>
            <a:ext cx="214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Hadamard product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22AD59F-65D4-5460-8443-E23474283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68" y="3190515"/>
            <a:ext cx="6621232" cy="36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3030-55BC-0D83-275E-9BE1C4CB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6711429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8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64353" y="698129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460" y="1128882"/>
            <a:ext cx="3428275" cy="2517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AB0D-0034-A618-6071-C6D1C42F672C}"/>
              </a:ext>
            </a:extLst>
          </p:cNvPr>
          <p:cNvSpPr txBox="1"/>
          <p:nvPr/>
        </p:nvSpPr>
        <p:spPr>
          <a:xfrm>
            <a:off x="9059189" y="1386354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</p:spTree>
    <p:extLst>
      <p:ext uri="{BB962C8B-B14F-4D97-AF65-F5344CB8AC3E}">
        <p14:creationId xmlns:p14="http://schemas.microsoft.com/office/powerpoint/2010/main" val="388915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6D4F0-5D0C-279E-36A3-C812D32E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302"/>
            <a:ext cx="5912224" cy="3656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98AD-0CA2-1321-83D8-1A45DEA8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74" y="2746762"/>
            <a:ext cx="3037561" cy="383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7050A-D2FC-F633-0DE0-44469E624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439" y="368874"/>
            <a:ext cx="3037561" cy="4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1C2E1-AE96-A0DB-8208-B4557996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90" y="1596572"/>
            <a:ext cx="7072777" cy="39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007A-819F-BF93-2617-BC1DF46F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Performance Part</a:t>
            </a:r>
          </a:p>
        </p:txBody>
      </p:sp>
      <p:sp>
        <p:nvSpPr>
          <p:cNvPr id="4" name="Google Shape;276;p66">
            <a:extLst>
              <a:ext uri="{FF2B5EF4-FFF2-40B4-BE49-F238E27FC236}">
                <a16:creationId xmlns:a16="http://schemas.microsoft.com/office/drawing/2014/main" id="{839D0CB2-3094-30FB-6FD0-8152710BAB6C}"/>
              </a:ext>
            </a:extLst>
          </p:cNvPr>
          <p:cNvSpPr txBox="1">
            <a:spLocks/>
          </p:cNvSpPr>
          <p:nvPr/>
        </p:nvSpPr>
        <p:spPr>
          <a:xfrm>
            <a:off x="7486678" y="226567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r">
              <a:buSzPts val="891"/>
            </a:pPr>
            <a:r>
              <a:rPr lang="en-GB" sz="2649" dirty="0"/>
              <a:t>Dec 8 2022</a:t>
            </a:r>
          </a:p>
          <a:p>
            <a:pPr algn="r"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2BF85-591C-0CFD-0193-2678593D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17"/>
            <a:ext cx="7772400" cy="5001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85EE7-06D2-BA9D-DB5B-4D2A792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3" y="3494244"/>
            <a:ext cx="4568371" cy="2770389"/>
          </a:xfrm>
          <a:prstGeom prst="rect">
            <a:avLst/>
          </a:prstGeom>
        </p:spPr>
      </p:pic>
      <p:pic>
        <p:nvPicPr>
          <p:cNvPr id="3" name="Picture 2" descr="Diagram, text, letter&#10;&#10;Description automatically generated">
            <a:extLst>
              <a:ext uri="{FF2B5EF4-FFF2-40B4-BE49-F238E27FC236}">
                <a16:creationId xmlns:a16="http://schemas.microsoft.com/office/drawing/2014/main" id="{04EE2FE3-2AF8-5258-500C-8F553AAF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047" y="0"/>
            <a:ext cx="5866306" cy="27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3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DE22-D899-CE40-D366-3FE3FBAD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Neibor</a:t>
            </a:r>
            <a:r>
              <a:rPr lang="en-GB" dirty="0"/>
              <a:t> info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78BC-974D-46DB-D72D-01F97996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" y="1567542"/>
            <a:ext cx="7772400" cy="492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310D7-2679-0A22-88EC-C07FE224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990" y="369439"/>
            <a:ext cx="4387410" cy="3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6B8C-3AB0-BD05-08F8-9C487FB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4709-EAEF-BA00-3FAF-B7D4093D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61800"/>
            <a:ext cx="11360800" cy="763600"/>
          </a:xfrm>
        </p:spPr>
        <p:txBody>
          <a:bodyPr/>
          <a:lstStyle/>
          <a:p>
            <a:r>
              <a:rPr lang="en-GB" dirty="0"/>
              <a:t>With res_4 only: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E4529-BDAB-A2CF-9B4B-44B3C53B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67" y="3547057"/>
            <a:ext cx="8521700" cy="2869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F05F9-91B3-4051-B839-88C8E4B4B277}"/>
              </a:ext>
            </a:extLst>
          </p:cNvPr>
          <p:cNvSpPr txBox="1"/>
          <p:nvPr/>
        </p:nvSpPr>
        <p:spPr>
          <a:xfrm>
            <a:off x="604533" y="1612932"/>
            <a:ext cx="273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Loss on training set: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FFA3-D4D8-51CC-87DE-03E80F4A5501}"/>
              </a:ext>
            </a:extLst>
          </p:cNvPr>
          <p:cNvSpPr txBox="1"/>
          <p:nvPr/>
        </p:nvSpPr>
        <p:spPr>
          <a:xfrm>
            <a:off x="604533" y="3128883"/>
            <a:ext cx="241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Inference results: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A7F4-1196-86F0-5604-59DBAF10B529}"/>
              </a:ext>
            </a:extLst>
          </p:cNvPr>
          <p:cNvSpPr txBox="1"/>
          <p:nvPr/>
        </p:nvSpPr>
        <p:spPr>
          <a:xfrm>
            <a:off x="7011348" y="458770"/>
            <a:ext cx="4862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Possible Reason:</a:t>
            </a:r>
          </a:p>
          <a:p>
            <a:r>
              <a:rPr lang="en-GB" sz="2400" dirty="0"/>
              <a:t>1.  Single Level</a:t>
            </a:r>
          </a:p>
          <a:p>
            <a:r>
              <a:rPr lang="en-GB" sz="2400" dirty="0"/>
              <a:t>2.  Inappropriate window size</a:t>
            </a:r>
          </a:p>
          <a:p>
            <a:r>
              <a:rPr lang="en-US" sz="2400" dirty="0"/>
              <a:t>3.  Relatively independent 2 branches</a:t>
            </a:r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773FA-3825-4232-BE28-2192CFFF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93" y="2188990"/>
            <a:ext cx="6413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29018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6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32" name="Picture 31" descr="A couple of airplanes on a runway&#10;&#10;Description automatically generated with low confidence">
            <a:extLst>
              <a:ext uri="{FF2B5EF4-FFF2-40B4-BE49-F238E27FC236}">
                <a16:creationId xmlns:a16="http://schemas.microsoft.com/office/drawing/2014/main" id="{F5372D8C-443D-23C0-8E43-1E796D86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389980"/>
            <a:ext cx="7870784" cy="21458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12D9577-8AD9-AC78-B135-80AB37E81C66}"/>
              </a:ext>
            </a:extLst>
          </p:cNvPr>
          <p:cNvSpPr/>
          <p:nvPr/>
        </p:nvSpPr>
        <p:spPr>
          <a:xfrm>
            <a:off x="7870784" y="457489"/>
            <a:ext cx="104172" cy="639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22AF6-8559-031C-7EAF-926A53D1F352}"/>
              </a:ext>
            </a:extLst>
          </p:cNvPr>
          <p:cNvGrpSpPr/>
          <p:nvPr/>
        </p:nvGrpSpPr>
        <p:grpSpPr>
          <a:xfrm>
            <a:off x="171236" y="2841329"/>
            <a:ext cx="3923048" cy="4016671"/>
            <a:chOff x="5378156" y="1898420"/>
            <a:chExt cx="4217044" cy="5737630"/>
          </a:xfrm>
        </p:grpSpPr>
        <p:pic>
          <p:nvPicPr>
            <p:cNvPr id="35" name="Picture 34" descr="A picture containing grass, tree, outdoor, train&#10;&#10;Description automatically generated">
              <a:extLst>
                <a:ext uri="{FF2B5EF4-FFF2-40B4-BE49-F238E27FC236}">
                  <a16:creationId xmlns:a16="http://schemas.microsoft.com/office/drawing/2014/main" id="{E4D4B19C-1C43-1427-38D7-38BA8C81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156" y="4751629"/>
              <a:ext cx="4217044" cy="2884421"/>
            </a:xfrm>
            <a:prstGeom prst="rect">
              <a:avLst/>
            </a:prstGeom>
          </p:spPr>
        </p:pic>
        <p:pic>
          <p:nvPicPr>
            <p:cNvPr id="43" name="Picture 42" descr="A picture containing tree, outdoor, sky, bicycle&#10;&#10;Description automatically generated">
              <a:extLst>
                <a:ext uri="{FF2B5EF4-FFF2-40B4-BE49-F238E27FC236}">
                  <a16:creationId xmlns:a16="http://schemas.microsoft.com/office/drawing/2014/main" id="{8CF1213A-85FF-B0B8-0451-2A063842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156" y="1898420"/>
              <a:ext cx="4217044" cy="288442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3B116D6-5EAC-9794-7BD3-1CFDF7C16649}"/>
              </a:ext>
            </a:extLst>
          </p:cNvPr>
          <p:cNvSpPr txBox="1"/>
          <p:nvPr/>
        </p:nvSpPr>
        <p:spPr>
          <a:xfrm>
            <a:off x="2949866" y="66557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Hight Positive  Loss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5B8496-2298-9502-998A-E41FF47DBDBF}"/>
              </a:ext>
            </a:extLst>
          </p:cNvPr>
          <p:cNvSpPr txBox="1"/>
          <p:nvPr/>
        </p:nvSpPr>
        <p:spPr>
          <a:xfrm>
            <a:off x="1555428" y="2501371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28E95-6879-2C3B-539C-48F0285A947D}"/>
              </a:ext>
            </a:extLst>
          </p:cNvPr>
          <p:cNvSpPr txBox="1"/>
          <p:nvPr/>
        </p:nvSpPr>
        <p:spPr>
          <a:xfrm>
            <a:off x="6990511" y="8440"/>
            <a:ext cx="233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Visualization Part</a:t>
            </a:r>
          </a:p>
        </p:txBody>
      </p:sp>
      <p:pic>
        <p:nvPicPr>
          <p:cNvPr id="4" name="Picture 3" descr="A picture containing sky, outdoor, flying, plane&#10;&#10;Description automatically generated">
            <a:extLst>
              <a:ext uri="{FF2B5EF4-FFF2-40B4-BE49-F238E27FC236}">
                <a16:creationId xmlns:a16="http://schemas.microsoft.com/office/drawing/2014/main" id="{EE23E852-4026-D267-106C-C18D031B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34" y="2980692"/>
            <a:ext cx="3709436" cy="35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5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6C19-9CD7-456F-43A0-639B9FCB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C314-60C6-70BC-2B9D-4E71A81AD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Complete multi-level neighbour information design, fine-tuning the size of the local window.</a:t>
            </a:r>
          </a:p>
          <a:p>
            <a:r>
              <a:rPr lang="en-GB" dirty="0"/>
              <a:t>Find reliable metrics to filter the class before the proposal generation.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1A7B9-20D8-D74B-7347-A57BBD38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" y="3630083"/>
            <a:ext cx="6065228" cy="21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0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14BF5-A19C-8B1E-5265-2CBBE7A4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2366"/>
            <a:ext cx="7772400" cy="6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5BCC4-C55A-403E-30C6-0F413B25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920"/>
            <a:ext cx="5111496" cy="4216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C8396-E150-8084-26A5-98D090DD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854263"/>
            <a:ext cx="6731338" cy="5149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FAA78-A06D-07F5-0B70-D492A49F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23" y="0"/>
            <a:ext cx="6336792" cy="47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A8C86-589B-CF4B-3442-371A5853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16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CBB8D-0E5C-933A-A00C-4F205D6082F6}"/>
              </a:ext>
            </a:extLst>
          </p:cNvPr>
          <p:cNvSpPr txBox="1"/>
          <p:nvPr/>
        </p:nvSpPr>
        <p:spPr>
          <a:xfrm>
            <a:off x="5583936" y="674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Inference time or the total time to run the code?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81721C-026E-475F-4950-50F7D38B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702051"/>
            <a:ext cx="11360800" cy="58323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i.e. we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BDADB-7482-B562-32F1-F01D4B41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81" y="674870"/>
            <a:ext cx="7772400" cy="57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9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CCD2C-6EF6-2EFD-AE66-81C9D9E0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6457" cy="35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4CC1E-E283-6A8B-E7FE-47777FC27096}"/>
              </a:ext>
            </a:extLst>
          </p:cNvPr>
          <p:cNvSpPr txBox="1"/>
          <p:nvPr/>
        </p:nvSpPr>
        <p:spPr>
          <a:xfrm>
            <a:off x="0" y="3142382"/>
            <a:ext cx="946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Multi-level Correlation -&gt;  SCS -&gt; Correlation Map -&gt; Proposal Generation -&gt; Detection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00755-7E40-9133-91BA-0834E5F4B763}"/>
              </a:ext>
            </a:extLst>
          </p:cNvPr>
          <p:cNvSpPr txBox="1"/>
          <p:nvPr/>
        </p:nvSpPr>
        <p:spPr>
          <a:xfrm>
            <a:off x="8118014" y="649329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+ Detection Head,  Exact object correlation features 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968B-1170-2C38-BB91-59DB121A50F2}"/>
              </a:ext>
            </a:extLst>
          </p:cNvPr>
          <p:cNvSpPr txBox="1"/>
          <p:nvPr/>
        </p:nvSpPr>
        <p:spPr>
          <a:xfrm>
            <a:off x="7576457" y="1807108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we have…</a:t>
            </a:r>
          </a:p>
          <a:p>
            <a:r>
              <a:rPr lang="en-US" dirty="0"/>
              <a:t>1. 3-level correlation maps for each novel class</a:t>
            </a:r>
            <a:endParaRPr lang="en-GB" dirty="0"/>
          </a:p>
          <a:p>
            <a:r>
              <a:rPr lang="en-GB" dirty="0"/>
              <a:t>2. Class prototype for each novel class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F8C04-8D42-4070-9CDF-72F1272C1FB7}"/>
              </a:ext>
            </a:extLst>
          </p:cNvPr>
          <p:cNvSpPr txBox="1"/>
          <p:nvPr/>
        </p:nvSpPr>
        <p:spPr>
          <a:xfrm>
            <a:off x="7802764" y="1227438"/>
            <a:ext cx="6123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Directly extract information from the correlation map?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EF24E-D1BB-F778-572E-CE31345ED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4" y="3511714"/>
            <a:ext cx="5016500" cy="281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3AABF-56BF-C811-6978-38BFB7A79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084" y="3561434"/>
            <a:ext cx="6452916" cy="30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88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EA51-AE1D-FBA6-562E-03F2E3F6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4652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Inference Part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0CAF-8A72-0B5F-FCB4-5CAB3E8F3BE5}"/>
              </a:ext>
            </a:extLst>
          </p:cNvPr>
          <p:cNvSpPr txBox="1"/>
          <p:nvPr/>
        </p:nvSpPr>
        <p:spPr>
          <a:xfrm>
            <a:off x="415600" y="914226"/>
            <a:ext cx="6817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the test set has 20 categories, it generates proposals for 20</a:t>
            </a:r>
          </a:p>
          <a:p>
            <a:r>
              <a:rPr lang="en-GB" dirty="0"/>
              <a:t>classes, and then calculate the score in a loop. If a query image </a:t>
            </a:r>
          </a:p>
          <a:p>
            <a:r>
              <a:rPr lang="en-GB" dirty="0"/>
              <a:t>contains 5 classes, then there are maybe 10 unnecessary calculations.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57C89-7A5E-D34D-831B-BA246865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101931"/>
            <a:ext cx="9512134" cy="44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9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8B3-2FA8-27EA-102D-E4B3F4C0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0753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Bug Fixed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BAF6D-B7A6-F7BF-49EF-B490BCBB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1356967"/>
            <a:ext cx="5080000" cy="471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65A76-BC86-6851-02F2-7630E3D3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52" y="1395940"/>
            <a:ext cx="6396548" cy="50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0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6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2CC3-0C6F-927A-D1E8-D7671B05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Closer 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7471-AC54-2A98-664B-CE0FA2461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6"/>
            <a:ext cx="11360800" cy="3192455"/>
          </a:xfrm>
        </p:spPr>
        <p:txBody>
          <a:bodyPr>
            <a:noAutofit/>
          </a:bodyPr>
          <a:lstStyle/>
          <a:p>
            <a:r>
              <a:rPr lang="en-GB" dirty="0"/>
              <a:t>Traditional: </a:t>
            </a:r>
            <a:br>
              <a:rPr lang="en-GB" dirty="0"/>
            </a:br>
            <a:r>
              <a:rPr lang="en-GB" sz="1800" dirty="0"/>
              <a:t>for class in </a:t>
            </a:r>
            <a:r>
              <a:rPr lang="en-GB" sz="1800" dirty="0" err="1"/>
              <a:t>novel_cls</a:t>
            </a:r>
            <a:r>
              <a:rPr lang="en-GB" sz="1800" dirty="0"/>
              <a:t>:</a:t>
            </a:r>
            <a:br>
              <a:rPr lang="en-GB" sz="1800" dirty="0"/>
            </a:br>
            <a:r>
              <a:rPr lang="en-GB" sz="1800" dirty="0"/>
              <a:t>     1. Features Fusion ( 20 x SCS )</a:t>
            </a:r>
            <a:br>
              <a:rPr lang="en-GB" sz="1800" dirty="0"/>
            </a:br>
            <a:r>
              <a:rPr lang="en-GB" sz="1800" dirty="0"/>
              <a:t>     2. Generate proposals based on correlation maps fused</a:t>
            </a:r>
            <a:br>
              <a:rPr lang="en-GB" sz="1800" dirty="0"/>
            </a:br>
            <a:r>
              <a:rPr lang="en-GB" sz="1800" dirty="0"/>
              <a:t>         after SCS and store ( 20 x </a:t>
            </a:r>
            <a:r>
              <a:rPr lang="en-GB" sz="1800" dirty="0" err="1"/>
              <a:t>proposal_cost</a:t>
            </a:r>
            <a:r>
              <a:rPr lang="en-GB" sz="1800" dirty="0"/>
              <a:t>)</a:t>
            </a:r>
            <a:br>
              <a:rPr lang="en-GB" sz="1800" dirty="0"/>
            </a:br>
            <a:r>
              <a:rPr lang="en-GB" sz="1800" dirty="0"/>
              <a:t> In detection head:</a:t>
            </a:r>
            <a:br>
              <a:rPr lang="en-GB" sz="1800" dirty="0"/>
            </a:br>
            <a:r>
              <a:rPr lang="en-GB" sz="1800" dirty="0"/>
              <a:t>      Extracted features are finely classified and ranked by score. </a:t>
            </a:r>
            <a:br>
              <a:rPr lang="en-GB" sz="1800" dirty="0"/>
            </a:b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+ 20 x </a:t>
            </a:r>
            <a:r>
              <a:rPr lang="en-GB" sz="1800" b="1" dirty="0" err="1"/>
              <a:t>proposal_cost</a:t>
            </a:r>
            <a:r>
              <a:rPr lang="en-GB" sz="1800" b="1" dirty="0"/>
              <a:t> + 20 x </a:t>
            </a:r>
            <a:r>
              <a:rPr lang="en-GB" sz="1800" b="1" dirty="0" err="1"/>
              <a:t>fine_cls_cost</a:t>
            </a:r>
            <a:endParaRPr lang="en-GB" sz="1800" b="1" dirty="0"/>
          </a:p>
          <a:p>
            <a:pPr marL="152396" indent="0">
              <a:buNone/>
            </a:pPr>
            <a:br>
              <a:rPr lang="en-GB" sz="1800" dirty="0"/>
            </a:br>
            <a:r>
              <a:rPr lang="en-GB" sz="1800" dirty="0"/>
              <a:t>    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E7D3C6-4505-0B01-4269-53DB8601829C}"/>
              </a:ext>
            </a:extLst>
          </p:cNvPr>
          <p:cNvSpPr txBox="1">
            <a:spLocks/>
          </p:cNvSpPr>
          <p:nvPr/>
        </p:nvSpPr>
        <p:spPr>
          <a:xfrm>
            <a:off x="415600" y="4297722"/>
            <a:ext cx="11360800" cy="23401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Possible Improvement: </a:t>
            </a:r>
            <a:br>
              <a:rPr lang="en-GB" dirty="0"/>
            </a:br>
            <a:r>
              <a:rPr lang="en-GB" sz="1800" dirty="0"/>
              <a:t>1. General cases: Some </a:t>
            </a:r>
            <a:r>
              <a:rPr lang="en-GB" sz="1800" dirty="0" err="1"/>
              <a:t>cls</a:t>
            </a:r>
            <a:r>
              <a:rPr lang="en-GB" sz="1800" dirty="0"/>
              <a:t> did not appear, can we filter the non-existing class?</a:t>
            </a:r>
            <a:br>
              <a:rPr lang="en-GB" sz="1800" dirty="0"/>
            </a:br>
            <a:r>
              <a:rPr lang="en-GB" sz="1800" dirty="0"/>
              <a:t>    Specifically,  can we learn a mapping from </a:t>
            </a:r>
            <a:r>
              <a:rPr lang="en-GB" sz="1800" i="1" dirty="0"/>
              <a:t>correlation maps </a:t>
            </a:r>
            <a:r>
              <a:rPr lang="en-GB" sz="1800" dirty="0"/>
              <a:t>to how likely there exists such an object?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r>
              <a:rPr lang="en-GB" sz="1800" dirty="0"/>
              <a:t>2. For </a:t>
            </a:r>
            <a:r>
              <a:rPr lang="en-GB" sz="1800" dirty="0" err="1"/>
              <a:t>AirDet</a:t>
            </a:r>
            <a:r>
              <a:rPr lang="en-GB" sz="1800" dirty="0"/>
              <a:t>: SCS is time-consuming, what if we skip it or replaced it?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marL="152396" indent="0">
              <a:buNone/>
            </a:pPr>
            <a:r>
              <a:rPr lang="en-GB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2BCB1-52CE-8666-2A4E-2A7B9B68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73" y="53666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2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1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F0F5F-5119-DB8B-3BE8-7A53CF44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Move: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Try contrastive loss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Try support feature distillation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32B8B-1832-0175-40E4-E0644A9E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" y="590944"/>
            <a:ext cx="3815162" cy="358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C2E30-930C-CB65-2ABD-E111E810DB35}"/>
              </a:ext>
            </a:extLst>
          </p:cNvPr>
          <p:cNvSpPr txBox="1"/>
          <p:nvPr/>
        </p:nvSpPr>
        <p:spPr>
          <a:xfrm>
            <a:off x="52387" y="174635"/>
            <a:ext cx="32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Contrastive loss ( In progress 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B8A8-AD93-19CB-F17F-A2AD5A4FDD3A}"/>
              </a:ext>
            </a:extLst>
          </p:cNvPr>
          <p:cNvSpPr txBox="1"/>
          <p:nvPr/>
        </p:nvSpPr>
        <p:spPr>
          <a:xfrm>
            <a:off x="3980618" y="179851"/>
            <a:ext cx="356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Support Feature Distillation:</a:t>
            </a:r>
          </a:p>
          <a:p>
            <a:r>
              <a:rPr lang="en-GB" dirty="0"/>
              <a:t>         Interaction with support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EBDB6-B909-32AC-498A-438D5C4E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15" y="930049"/>
            <a:ext cx="2271711" cy="115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3BD34-8D74-5872-C04B-96929746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74" y="1222484"/>
            <a:ext cx="2667000" cy="84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F7ED9-1EB0-BF13-C94F-F5D76224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301" y="826182"/>
            <a:ext cx="1102707" cy="370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C0DD3-E629-A5BC-1682-A6B49C55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783" y="0"/>
            <a:ext cx="2529960" cy="2536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1310D-5CC4-4F86-0134-7F1B18FD0A99}"/>
              </a:ext>
            </a:extLst>
          </p:cNvPr>
          <p:cNvSpPr txBox="1"/>
          <p:nvPr/>
        </p:nvSpPr>
        <p:spPr>
          <a:xfrm>
            <a:off x="3980618" y="256388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708DC9-E1DB-FF7A-4437-3BCAD4C56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815" y="2893267"/>
            <a:ext cx="7968246" cy="2420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96D29-F8CE-EEFF-F837-571C2799CEC4}"/>
              </a:ext>
            </a:extLst>
          </p:cNvPr>
          <p:cNvSpPr txBox="1"/>
          <p:nvPr/>
        </p:nvSpPr>
        <p:spPr>
          <a:xfrm>
            <a:off x="4114063" y="2163351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Interaction between support features is possible?</a:t>
            </a:r>
          </a:p>
        </p:txBody>
      </p:sp>
      <p:sp>
        <p:nvSpPr>
          <p:cNvPr id="17" name="Google Shape;276;p66">
            <a:extLst>
              <a:ext uri="{FF2B5EF4-FFF2-40B4-BE49-F238E27FC236}">
                <a16:creationId xmlns:a16="http://schemas.microsoft.com/office/drawing/2014/main" id="{9CEE5199-DF82-CAF6-330B-3C24EEBFFAE4}"/>
              </a:ext>
            </a:extLst>
          </p:cNvPr>
          <p:cNvSpPr txBox="1">
            <a:spLocks/>
          </p:cNvSpPr>
          <p:nvPr/>
        </p:nvSpPr>
        <p:spPr>
          <a:xfrm>
            <a:off x="890587" y="4335130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891"/>
            </a:pPr>
            <a:r>
              <a:rPr lang="en-GB" sz="2649" dirty="0"/>
              <a:t>Oct 6 2022</a:t>
            </a:r>
          </a:p>
          <a:p>
            <a:pPr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2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3008-FFE7-3611-5E39-297D92EA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424" y="-122398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Problems: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3C5217-6505-49EB-4827-9A84892B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84" y="357375"/>
            <a:ext cx="5096256" cy="2047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159EE-5E11-CCF6-34F3-52A023C66076}"/>
              </a:ext>
            </a:extLst>
          </p:cNvPr>
          <p:cNvSpPr txBox="1"/>
          <p:nvPr/>
        </p:nvSpPr>
        <p:spPr>
          <a:xfrm>
            <a:off x="4245184" y="44474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C1A8A-BF85-6F28-7585-AEB9BFCFB55A}"/>
              </a:ext>
            </a:extLst>
          </p:cNvPr>
          <p:cNvSpPr txBox="1"/>
          <p:nvPr/>
        </p:nvSpPr>
        <p:spPr>
          <a:xfrm>
            <a:off x="4194048" y="138092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67B94-53FD-666D-D26A-D3D3BFDFC042}"/>
              </a:ext>
            </a:extLst>
          </p:cNvPr>
          <p:cNvSpPr txBox="1"/>
          <p:nvPr/>
        </p:nvSpPr>
        <p:spPr>
          <a:xfrm>
            <a:off x="5426674" y="537079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9DC5-682F-FA64-8821-1157A6DD76C4}"/>
              </a:ext>
            </a:extLst>
          </p:cNvPr>
          <p:cNvSpPr txBox="1"/>
          <p:nvPr/>
        </p:nvSpPr>
        <p:spPr>
          <a:xfrm>
            <a:off x="7336619" y="107401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66A40-3728-DA88-9738-B1A58525A571}"/>
              </a:ext>
            </a:extLst>
          </p:cNvPr>
          <p:cNvSpPr txBox="1"/>
          <p:nvPr/>
        </p:nvSpPr>
        <p:spPr>
          <a:xfrm>
            <a:off x="8516311" y="1105360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C6208-0774-1BDA-CC41-B3F682D4F369}"/>
              </a:ext>
            </a:extLst>
          </p:cNvPr>
          <p:cNvSpPr/>
          <p:nvPr/>
        </p:nvSpPr>
        <p:spPr>
          <a:xfrm>
            <a:off x="7217810" y="906411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E414F-2F5B-ABE8-1C9A-1C34F11F6031}"/>
              </a:ext>
            </a:extLst>
          </p:cNvPr>
          <p:cNvSpPr txBox="1"/>
          <p:nvPr/>
        </p:nvSpPr>
        <p:spPr>
          <a:xfrm>
            <a:off x="7044335" y="2045210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864CC-3900-505E-73AA-58EFA5237F4C}"/>
              </a:ext>
            </a:extLst>
          </p:cNvPr>
          <p:cNvSpPr txBox="1"/>
          <p:nvPr/>
        </p:nvSpPr>
        <p:spPr>
          <a:xfrm>
            <a:off x="8385043" y="551362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25924-BBCE-9059-CD91-9BED2C988B0A}"/>
              </a:ext>
            </a:extLst>
          </p:cNvPr>
          <p:cNvSpPr txBox="1"/>
          <p:nvPr/>
        </p:nvSpPr>
        <p:spPr>
          <a:xfrm>
            <a:off x="9460249" y="1011597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4D654-E1ED-8708-A94E-4D47DA2C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" y="864333"/>
            <a:ext cx="4230355" cy="204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1FAB75-40BB-1308-9AFD-E000870758E2}"/>
              </a:ext>
            </a:extLst>
          </p:cNvPr>
          <p:cNvSpPr txBox="1"/>
          <p:nvPr/>
        </p:nvSpPr>
        <p:spPr>
          <a:xfrm>
            <a:off x="658368" y="173482"/>
            <a:ext cx="1652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7645E-0C51-3347-A23F-807AEAFE2116}"/>
              </a:ext>
            </a:extLst>
          </p:cNvPr>
          <p:cNvSpPr txBox="1"/>
          <p:nvPr/>
        </p:nvSpPr>
        <p:spPr>
          <a:xfrm>
            <a:off x="133192" y="2911442"/>
            <a:ext cx="11313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2800" dirty="0"/>
              <a:t>Not flexible: Sent fixed </a:t>
            </a:r>
            <a:r>
              <a:rPr lang="en-GB" sz="2800" dirty="0" err="1"/>
              <a:t>num</a:t>
            </a:r>
            <a:r>
              <a:rPr lang="en-GB" sz="2800" dirty="0"/>
              <a:t> of </a:t>
            </a:r>
            <a:r>
              <a:rPr lang="en-GB" sz="2800" dirty="0" err="1"/>
              <a:t>cls</a:t>
            </a:r>
            <a:r>
              <a:rPr lang="en-GB" sz="2800" dirty="0"/>
              <a:t> to detection head.  -&gt; Set a threshold. </a:t>
            </a:r>
          </a:p>
          <a:p>
            <a:pPr marL="514350" indent="-514350">
              <a:buAutoNum type="arabicPeriod"/>
            </a:pPr>
            <a:r>
              <a:rPr lang="en-GB" sz="2800" dirty="0"/>
              <a:t>This </a:t>
            </a:r>
            <a:r>
              <a:rPr lang="en-GB" sz="2800" dirty="0" err="1"/>
              <a:t>avg</a:t>
            </a:r>
            <a:r>
              <a:rPr lang="en-GB" sz="2800" dirty="0"/>
              <a:t> strategy cannot make an observable difference.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28700E-6849-6345-7860-12475495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33" y="3975926"/>
            <a:ext cx="7183955" cy="11600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E566B-0147-7209-554A-DD79364DC9D8}"/>
              </a:ext>
            </a:extLst>
          </p:cNvPr>
          <p:cNvSpPr txBox="1"/>
          <p:nvPr/>
        </p:nvSpPr>
        <p:spPr>
          <a:xfrm>
            <a:off x="377026" y="5246358"/>
            <a:ext cx="990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Improvement regarding inference time accepted? If yes, -&gt; Core is to reduce omission rate  new ‘score’ .</a:t>
            </a:r>
          </a:p>
          <a:p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423997-4E26-19A9-FD1A-89681D4F59D9}"/>
              </a:ext>
            </a:extLst>
          </p:cNvPr>
          <p:cNvSpPr/>
          <p:nvPr/>
        </p:nvSpPr>
        <p:spPr>
          <a:xfrm>
            <a:off x="6846831" y="325613"/>
            <a:ext cx="3076424" cy="2553294"/>
          </a:xfrm>
          <a:prstGeom prst="rect">
            <a:avLst/>
          </a:prstGeom>
          <a:solidFill>
            <a:srgbClr val="FF0000">
              <a:alpha val="1917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1A9CA-9466-FF7D-0708-981E5D36AB69}"/>
              </a:ext>
            </a:extLst>
          </p:cNvPr>
          <p:cNvSpPr txBox="1"/>
          <p:nvPr/>
        </p:nvSpPr>
        <p:spPr>
          <a:xfrm>
            <a:off x="8986078" y="16022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AC995F-D488-7D76-50D0-B15D053A9AF1}"/>
              </a:ext>
            </a:extLst>
          </p:cNvPr>
          <p:cNvSpPr txBox="1"/>
          <p:nvPr/>
        </p:nvSpPr>
        <p:spPr>
          <a:xfrm>
            <a:off x="2795016" y="2601206"/>
            <a:ext cx="634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with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28181-AC0D-E261-054D-61980082E5EC}"/>
              </a:ext>
            </a:extLst>
          </p:cNvPr>
          <p:cNvSpPr txBox="1"/>
          <p:nvPr/>
        </p:nvSpPr>
        <p:spPr>
          <a:xfrm>
            <a:off x="365718" y="5623462"/>
            <a:ext cx="113137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difference between appeared </a:t>
            </a:r>
            <a:r>
              <a:rPr lang="en-GB" sz="1800" dirty="0" err="1"/>
              <a:t>sup_cls</a:t>
            </a:r>
            <a:r>
              <a:rPr lang="en-GB" sz="1800" dirty="0"/>
              <a:t> and not appeared should be large enough.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Detect the most possible novel classes from correlation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 : Design a network to reduce omission rate --- Ongoing, thinking about introducing correlation among all the novel classes. (Extra cost, availability is to be verified, got 105 correlation in VOC20 or (N+1) * N / 2 in general.)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1472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172BF-8F71-1AB4-EAAA-3EA49201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39" y="2803989"/>
            <a:ext cx="4448362" cy="3786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F439D-BB4F-8AA7-6094-2528361D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281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Revisit SCS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E6186-D7C9-5AD7-6F09-1377F889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1" y="2596896"/>
            <a:ext cx="3985378" cy="42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A2DA-B656-BC52-3493-554B830EBD73}"/>
              </a:ext>
            </a:extLst>
          </p:cNvPr>
          <p:cNvSpPr txBox="1"/>
          <p:nvPr/>
        </p:nvSpPr>
        <p:spPr>
          <a:xfrm>
            <a:off x="220609" y="2965839"/>
            <a:ext cx="309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1: Fuse 2,3 (256-&gt;512)</a:t>
            </a:r>
          </a:p>
          <a:p>
            <a:r>
              <a:rPr lang="en-GB" dirty="0"/>
              <a:t>2: Channel Relation (512-&gt;512)</a:t>
            </a:r>
          </a:p>
          <a:p>
            <a:r>
              <a:rPr lang="en-GB" dirty="0"/>
              <a:t>3: </a:t>
            </a:r>
            <a:r>
              <a:rPr lang="en-GB" dirty="0" err="1"/>
              <a:t>Down_sample</a:t>
            </a:r>
            <a:r>
              <a:rPr lang="en-GB" dirty="0"/>
              <a:t> (512-&gt;1024)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04B13-C2BF-B91F-1B59-0C028ACEE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101" y="2965839"/>
            <a:ext cx="3622899" cy="362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DCFE5-2FA6-00E6-ECD2-1566B167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61" y="869039"/>
            <a:ext cx="11408292" cy="17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71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804960A8-AD9A-2ED2-080E-CBE8697F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194304"/>
          </a:xfrm>
          <a:prstGeom prst="rect">
            <a:avLst/>
          </a:prstGeom>
        </p:spPr>
      </p:pic>
      <p:pic>
        <p:nvPicPr>
          <p:cNvPr id="9" name="Picture 8" descr="A picture containing text, plaque, scoreboard&#10;&#10;Description automatically generated">
            <a:extLst>
              <a:ext uri="{FF2B5EF4-FFF2-40B4-BE49-F238E27FC236}">
                <a16:creationId xmlns:a16="http://schemas.microsoft.com/office/drawing/2014/main" id="{3A3143E6-1636-3281-DE08-3DA664BD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6387"/>
            <a:ext cx="6096000" cy="3229864"/>
          </a:xfrm>
          <a:prstGeom prst="rect">
            <a:avLst/>
          </a:prstGeom>
        </p:spPr>
      </p:pic>
      <p:pic>
        <p:nvPicPr>
          <p:cNvPr id="11" name="Picture 10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5BDEA8-5340-C504-A641-10BB9FC6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85066"/>
            <a:ext cx="6096000" cy="3243072"/>
          </a:xfrm>
          <a:prstGeom prst="rect">
            <a:avLst/>
          </a:prstGeom>
        </p:spPr>
      </p:pic>
      <p:pic>
        <p:nvPicPr>
          <p:cNvPr id="13" name="Picture 12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C1717F46-BA6D-FF95-D592-EF1024A7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3440"/>
            <a:ext cx="6096000" cy="322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DDE70E-C951-DD36-7BF8-E7DD76FC1982}"/>
              </a:ext>
            </a:extLst>
          </p:cNvPr>
          <p:cNvSpPr txBox="1"/>
          <p:nvPr/>
        </p:nvSpPr>
        <p:spPr>
          <a:xfrm>
            <a:off x="2838648" y="31269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5453C-972F-678B-92DA-94E1BD9D208F}"/>
              </a:ext>
            </a:extLst>
          </p:cNvPr>
          <p:cNvSpPr txBox="1"/>
          <p:nvPr/>
        </p:nvSpPr>
        <p:spPr>
          <a:xfrm>
            <a:off x="2838648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5D599-E0BC-D35E-72B9-A6E900B321CD}"/>
              </a:ext>
            </a:extLst>
          </p:cNvPr>
          <p:cNvSpPr txBox="1"/>
          <p:nvPr/>
        </p:nvSpPr>
        <p:spPr>
          <a:xfrm>
            <a:off x="9648126" y="31269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BB478-954A-2848-33F9-7304184FDE1E}"/>
              </a:ext>
            </a:extLst>
          </p:cNvPr>
          <p:cNvSpPr txBox="1"/>
          <p:nvPr/>
        </p:nvSpPr>
        <p:spPr>
          <a:xfrm>
            <a:off x="9648126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936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6A0DDC-1947-3DFC-D7EB-8AF60D3BFC0F}"/>
              </a:ext>
            </a:extLst>
          </p:cNvPr>
          <p:cNvSpPr txBox="1"/>
          <p:nvPr/>
        </p:nvSpPr>
        <p:spPr>
          <a:xfrm>
            <a:off x="158572" y="2746340"/>
            <a:ext cx="1202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Inference Time: 1/3 * SCS</a:t>
            </a:r>
          </a:p>
          <a:p>
            <a:r>
              <a:rPr lang="en-GB" sz="2000" b="0" i="0" dirty="0">
                <a:solidFill>
                  <a:srgbClr val="121212"/>
                </a:solidFill>
                <a:effectLst/>
                <a:latin typeface="-apple-system"/>
              </a:rPr>
              <a:t>Transferability(</a:t>
            </a:r>
            <a:r>
              <a:rPr lang="en-GB" sz="2000" dirty="0"/>
              <a:t>Loss perspective): 0.01(base, seen) -&gt; 0.2(novel, unseen)</a:t>
            </a:r>
          </a:p>
          <a:p>
            <a:r>
              <a:rPr lang="en-GB" sz="2000" dirty="0"/>
              <a:t>Performance with full-inference(20 classes) compared with </a:t>
            </a:r>
            <a:r>
              <a:rPr lang="en-GB" sz="2000" dirty="0" err="1"/>
              <a:t>AirDet</a:t>
            </a:r>
            <a:r>
              <a:rPr lang="en-GB" sz="2000" dirty="0"/>
              <a:t>: </a:t>
            </a:r>
          </a:p>
          <a:p>
            <a:r>
              <a:rPr lang="en-GB" sz="2000" dirty="0"/>
              <a:t>5% Enhancement -&gt; Discrimination of Correlation Map -&gt; Grants margin for AP drop.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1FE24-81E5-9907-A8F8-324EAF51AD22}"/>
              </a:ext>
            </a:extLst>
          </p:cNvPr>
          <p:cNvGrpSpPr/>
          <p:nvPr/>
        </p:nvGrpSpPr>
        <p:grpSpPr>
          <a:xfrm>
            <a:off x="5949539" y="384414"/>
            <a:ext cx="6242460" cy="2655037"/>
            <a:chOff x="4868537" y="298210"/>
            <a:chExt cx="7052254" cy="3264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77E07B-E467-6CF9-BB30-29A4299B29E4}"/>
                </a:ext>
              </a:extLst>
            </p:cNvPr>
            <p:cNvGrpSpPr/>
            <p:nvPr/>
          </p:nvGrpSpPr>
          <p:grpSpPr>
            <a:xfrm>
              <a:off x="4868537" y="298210"/>
              <a:ext cx="7052254" cy="3264997"/>
              <a:chOff x="3516846" y="464334"/>
              <a:chExt cx="7052254" cy="32649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CB8062-CDED-2ACF-A81C-FBFF4577F7E0}"/>
                  </a:ext>
                </a:extLst>
              </p:cNvPr>
              <p:cNvGrpSpPr/>
              <p:nvPr/>
            </p:nvGrpSpPr>
            <p:grpSpPr>
              <a:xfrm>
                <a:off x="3516846" y="464334"/>
                <a:ext cx="5804440" cy="3264997"/>
                <a:chOff x="3113085" y="464334"/>
                <a:chExt cx="5804440" cy="326499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F3E87EB5-0F3B-3E62-5AF1-25146F398B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3085" y="464334"/>
                  <a:ext cx="5804440" cy="3264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88238FE-7FA5-5549-D733-B7D16FD7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7702578" y="1842304"/>
                  <a:ext cx="1920834" cy="509055"/>
                </a:xfrm>
                <a:prstGeom prst="rect">
                  <a:avLst/>
                </a:prstGeom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AD3ACE5-3A4A-E344-DC5C-15180901A815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 flipV="1">
                <a:off x="9321285" y="2096831"/>
                <a:ext cx="54711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3CB945-EEC4-EBEE-E180-95920616E70D}"/>
                  </a:ext>
                </a:extLst>
              </p:cNvPr>
              <p:cNvSpPr txBox="1"/>
              <p:nvPr/>
            </p:nvSpPr>
            <p:spPr>
              <a:xfrm>
                <a:off x="9868395" y="1896648"/>
                <a:ext cx="70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Score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11540D-578B-4D65-7730-4BA90977A674}"/>
                </a:ext>
              </a:extLst>
            </p:cNvPr>
            <p:cNvSpPr txBox="1"/>
            <p:nvPr/>
          </p:nvSpPr>
          <p:spPr>
            <a:xfrm>
              <a:off x="5209379" y="2687918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h/4, w/4,256)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53B5F2-C746-B465-9995-46DC7DC2ECA3}"/>
                </a:ext>
              </a:extLst>
            </p:cNvPr>
            <p:cNvSpPr txBox="1"/>
            <p:nvPr/>
          </p:nvSpPr>
          <p:spPr>
            <a:xfrm>
              <a:off x="6735720" y="154283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AVG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54683B-8C4A-255F-AE88-9EAF686CB56B}"/>
                </a:ext>
              </a:extLst>
            </p:cNvPr>
            <p:cNvSpPr txBox="1"/>
            <p:nvPr/>
          </p:nvSpPr>
          <p:spPr>
            <a:xfrm>
              <a:off x="6718086" y="193070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[1,2]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B72F6A-EA4C-A01B-FF4E-4696900DDA08}"/>
                </a:ext>
              </a:extLst>
            </p:cNvPr>
            <p:cNvSpPr txBox="1"/>
            <p:nvPr/>
          </p:nvSpPr>
          <p:spPr>
            <a:xfrm>
              <a:off x="7372704" y="62860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E1ADE-67EC-A24A-88C5-32A72230D7DC}"/>
                </a:ext>
              </a:extLst>
            </p:cNvPr>
            <p:cNvSpPr txBox="1"/>
            <p:nvPr/>
          </p:nvSpPr>
          <p:spPr>
            <a:xfrm>
              <a:off x="8225689" y="6159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128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C4DCC-F207-1F79-0949-36E13C40166A}"/>
                </a:ext>
              </a:extLst>
            </p:cNvPr>
            <p:cNvSpPr txBox="1"/>
            <p:nvPr/>
          </p:nvSpPr>
          <p:spPr>
            <a:xfrm>
              <a:off x="9251481" y="985278"/>
              <a:ext cx="305876" cy="79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GB" altLang="zh-CN" dirty="0"/>
            </a:p>
            <a:p>
              <a:endParaRPr lang="en-GB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6CB43-C78F-9997-8515-36D1A29B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992" y="2905106"/>
            <a:ext cx="4174002" cy="6625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A5D-FC4D-A636-7FC2-7E2008B7841C}"/>
              </a:ext>
            </a:extLst>
          </p:cNvPr>
          <p:cNvSpPr/>
          <p:nvPr/>
        </p:nvSpPr>
        <p:spPr>
          <a:xfrm>
            <a:off x="7982933" y="2648378"/>
            <a:ext cx="4174002" cy="10071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18057F-6921-43F1-B073-B66950A8FFED}"/>
              </a:ext>
            </a:extLst>
          </p:cNvPr>
          <p:cNvCxnSpPr>
            <a:cxnSpLocks/>
          </p:cNvCxnSpPr>
          <p:nvPr/>
        </p:nvCxnSpPr>
        <p:spPr>
          <a:xfrm>
            <a:off x="5049003" y="1647965"/>
            <a:ext cx="1324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B052ED-7FFD-9B88-16C4-CF570EDD6A2A}"/>
              </a:ext>
            </a:extLst>
          </p:cNvPr>
          <p:cNvGrpSpPr/>
          <p:nvPr/>
        </p:nvGrpSpPr>
        <p:grpSpPr>
          <a:xfrm>
            <a:off x="-106937" y="1132924"/>
            <a:ext cx="3835877" cy="1428047"/>
            <a:chOff x="-111570" y="1010331"/>
            <a:chExt cx="4286875" cy="18323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C25C8EB-7B4D-B2E3-D273-8AFCFCA8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16276" y="979211"/>
              <a:ext cx="1234424" cy="12966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C917C0-0E99-74F5-CC9E-707995C11A34}"/>
                </a:ext>
              </a:extLst>
            </p:cNvPr>
            <p:cNvSpPr txBox="1"/>
            <p:nvPr/>
          </p:nvSpPr>
          <p:spPr>
            <a:xfrm>
              <a:off x="-53047" y="2142033"/>
              <a:ext cx="1720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Correlation Map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4ED703-2837-2276-7E88-44DC0006C115}"/>
                </a:ext>
              </a:extLst>
            </p:cNvPr>
            <p:cNvSpPr txBox="1"/>
            <p:nvPr/>
          </p:nvSpPr>
          <p:spPr>
            <a:xfrm>
              <a:off x="-111570" y="2473304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1024, w/4, h/4)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6C01E5-370A-127E-8654-8D346F578B9A}"/>
                </a:ext>
              </a:extLst>
            </p:cNvPr>
            <p:cNvCxnSpPr/>
            <p:nvPr/>
          </p:nvCxnSpPr>
          <p:spPr>
            <a:xfrm flipV="1">
              <a:off x="1666976" y="1627543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2522DC-430D-83D3-9288-D8AC9D4D98FA}"/>
                </a:ext>
              </a:extLst>
            </p:cNvPr>
            <p:cNvSpPr txBox="1"/>
            <p:nvPr/>
          </p:nvSpPr>
          <p:spPr>
            <a:xfrm>
              <a:off x="1598680" y="12627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1x1</a:t>
              </a:r>
              <a:endParaRPr lang="en-GB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326888-8528-36A4-F420-5D31DD4C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70271" y="983757"/>
              <a:ext cx="1234424" cy="12966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7CA592-A9B5-01E3-3A18-F88F0791DC49}"/>
                </a:ext>
              </a:extLst>
            </p:cNvPr>
            <p:cNvSpPr txBox="1"/>
            <p:nvPr/>
          </p:nvSpPr>
          <p:spPr>
            <a:xfrm>
              <a:off x="2084709" y="2473248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128, w/4, h/4)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72C53BD-BB3B-8E80-6315-1B16E2377DC9}"/>
                </a:ext>
              </a:extLst>
            </p:cNvPr>
            <p:cNvCxnSpPr/>
            <p:nvPr/>
          </p:nvCxnSpPr>
          <p:spPr>
            <a:xfrm flipV="1">
              <a:off x="3691018" y="1622770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64922E-BFFC-5FFD-5F90-DF30547D124F}"/>
                </a:ext>
              </a:extLst>
            </p:cNvPr>
            <p:cNvSpPr txBox="1"/>
            <p:nvPr/>
          </p:nvSpPr>
          <p:spPr>
            <a:xfrm>
              <a:off x="3641530" y="1238630"/>
              <a:ext cx="493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Cat</a:t>
              </a:r>
              <a:endParaRPr lang="en-GB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66A2B1-226F-ACF6-3B67-C617DF0D4BC0}"/>
                </a:ext>
              </a:extLst>
            </p:cNvPr>
            <p:cNvSpPr txBox="1"/>
            <p:nvPr/>
          </p:nvSpPr>
          <p:spPr>
            <a:xfrm>
              <a:off x="3690029" y="16900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x2</a:t>
              </a:r>
              <a:endParaRPr lang="en-GB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01B847-50D0-8F5B-215C-BE46DCF2AA8D}"/>
              </a:ext>
            </a:extLst>
          </p:cNvPr>
          <p:cNvGrpSpPr/>
          <p:nvPr/>
        </p:nvGrpSpPr>
        <p:grpSpPr>
          <a:xfrm>
            <a:off x="3584974" y="1132924"/>
            <a:ext cx="1773242" cy="1239908"/>
            <a:chOff x="3776052" y="1166928"/>
            <a:chExt cx="1773242" cy="123990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C214E90-C759-B0FF-84C6-E7A8ED53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76364" y="1067841"/>
              <a:ext cx="962075" cy="116024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62092-0560-74AD-6C7D-8FB7C8139BC5}"/>
                </a:ext>
              </a:extLst>
            </p:cNvPr>
            <p:cNvSpPr txBox="1"/>
            <p:nvPr/>
          </p:nvSpPr>
          <p:spPr>
            <a:xfrm>
              <a:off x="3776052" y="2037504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</a:t>
              </a:r>
              <a:r>
                <a:rPr lang="en-US" altLang="zh-CN" dirty="0"/>
                <a:t>256</a:t>
              </a:r>
              <a:r>
                <a:rPr lang="en-GB" dirty="0"/>
                <a:t>, w/4, h/4)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E253DF-2610-0349-60DB-704F516479B5}"/>
              </a:ext>
            </a:extLst>
          </p:cNvPr>
          <p:cNvSpPr txBox="1"/>
          <p:nvPr/>
        </p:nvSpPr>
        <p:spPr>
          <a:xfrm>
            <a:off x="1367920" y="1671190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FD94F4-88BB-6CF1-B99D-18FAD86E283F}"/>
              </a:ext>
            </a:extLst>
          </p:cNvPr>
          <p:cNvSpPr txBox="1"/>
          <p:nvPr/>
        </p:nvSpPr>
        <p:spPr>
          <a:xfrm>
            <a:off x="5210921" y="1668172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72DA7D-08D5-011E-F060-C32A20890676}"/>
              </a:ext>
            </a:extLst>
          </p:cNvPr>
          <p:cNvSpPr txBox="1"/>
          <p:nvPr/>
        </p:nvSpPr>
        <p:spPr>
          <a:xfrm>
            <a:off x="4400868" y="856652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Conv(Cat(A, B)) + Cat(Conv(A,B))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A7A775-195D-FFF9-3D2A-548CFBD413C5}"/>
              </a:ext>
            </a:extLst>
          </p:cNvPr>
          <p:cNvSpPr txBox="1"/>
          <p:nvPr/>
        </p:nvSpPr>
        <p:spPr>
          <a:xfrm>
            <a:off x="158572" y="5747754"/>
            <a:ext cx="9408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Discussion:</a:t>
            </a:r>
            <a:br>
              <a:rPr lang="en-GB" sz="2400" dirty="0"/>
            </a:br>
            <a:r>
              <a:rPr lang="en-GB" sz="2400" dirty="0"/>
              <a:t>The design of MLP:  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Transferability 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onsideration, but we can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not fine-tune.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BED6C7-36CF-DD0B-EB30-300ACD56F6BD}"/>
              </a:ext>
            </a:extLst>
          </p:cNvPr>
          <p:cNvSpPr txBox="1"/>
          <p:nvPr/>
        </p:nvSpPr>
        <p:spPr>
          <a:xfrm rot="16200000">
            <a:off x="10376796" y="1473953"/>
            <a:ext cx="933269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EFC3782-F3AE-A56B-EA26-C2247B68A698}"/>
              </a:ext>
            </a:extLst>
          </p:cNvPr>
          <p:cNvSpPr txBox="1"/>
          <p:nvPr/>
        </p:nvSpPr>
        <p:spPr>
          <a:xfrm>
            <a:off x="158572" y="4111660"/>
            <a:ext cx="1187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21212"/>
                </a:solidFill>
                <a:latin typeface="-apple-system"/>
              </a:rPr>
              <a:t>Results: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bring the linear separatable score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reduce inference time about 30 percent on 4 A-100. 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Neither top K nor dynamic choose performs better than trivial method (score not reliable)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FCCEA35-8687-71EC-3568-BFB1FD4AA36A}"/>
              </a:ext>
            </a:extLst>
          </p:cNvPr>
          <p:cNvSpPr txBox="1"/>
          <p:nvPr/>
        </p:nvSpPr>
        <p:spPr>
          <a:xfrm>
            <a:off x="4946448" y="496937"/>
            <a:ext cx="6234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Relation Extractor</a:t>
            </a:r>
          </a:p>
        </p:txBody>
      </p:sp>
    </p:spTree>
    <p:extLst>
      <p:ext uri="{BB962C8B-B14F-4D97-AF65-F5344CB8AC3E}">
        <p14:creationId xmlns:p14="http://schemas.microsoft.com/office/powerpoint/2010/main" val="283014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DCC0-4EDC-6188-6549-0FA04DEE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</a:t>
            </a:r>
            <a:r>
              <a:rPr lang="en-US" altLang="zh-CN" dirty="0" err="1"/>
              <a:t>blems</a:t>
            </a:r>
            <a:r>
              <a:rPr lang="en-US" altLang="zh-CN" dirty="0"/>
              <a:t> and what is next…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BCD7-3DAE-63CB-6F56-BA18FF3E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inference, we are doing</a:t>
            </a:r>
            <a:r>
              <a:rPr lang="zh-CN" altLang="en-US" dirty="0"/>
              <a:t> </a:t>
            </a:r>
            <a:r>
              <a:rPr lang="en-GB" altLang="zh-CN" dirty="0"/>
              <a:t>subtraction not optimization.</a:t>
            </a:r>
            <a:br>
              <a:rPr lang="en-GB" altLang="zh-CN" dirty="0"/>
            </a:br>
            <a:r>
              <a:rPr lang="en-GB" altLang="zh-CN" dirty="0"/>
              <a:t>Subtraction:</a:t>
            </a:r>
            <a:br>
              <a:rPr lang="en-GB" altLang="zh-CN" dirty="0"/>
            </a:br>
            <a:r>
              <a:rPr lang="en-GB" altLang="zh-CN" dirty="0"/>
              <a:t>    1. SCS: aimed at small objects. </a:t>
            </a:r>
            <a:br>
              <a:rPr lang="en-GB" altLang="zh-CN" dirty="0"/>
            </a:br>
            <a:r>
              <a:rPr lang="en-GB" altLang="zh-CN" dirty="0"/>
              <a:t>    2. Detection Loop: prevent omission.</a:t>
            </a:r>
          </a:p>
          <a:p>
            <a:r>
              <a:rPr lang="en-GB" dirty="0"/>
              <a:t>What we ignored: correlation between highly similar </a:t>
            </a:r>
            <a:r>
              <a:rPr lang="en-US" altLang="zh-CN" dirty="0"/>
              <a:t>classes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759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E333-B0CF-BF78-128A-8ACFB5D4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Constrained_Optimization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22D9-FF8A-B4CA-804F-5351BE428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717" y="2099226"/>
            <a:ext cx="11640565" cy="4555200"/>
          </a:xfrm>
        </p:spPr>
        <p:txBody>
          <a:bodyPr>
            <a:normAutofit fontScale="77500" lnSpcReduction="20000"/>
          </a:bodyPr>
          <a:lstStyle/>
          <a:p>
            <a:pPr marL="152396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What I have done:</a:t>
            </a:r>
          </a:p>
          <a:p>
            <a:pPr marL="666746" indent="-514350">
              <a:buAutoNum type="arabicPeriod"/>
            </a:pPr>
            <a:r>
              <a:rPr lang="en-GB" dirty="0"/>
              <a:t>General penalty function optimization with equality and inequality constraints.</a:t>
            </a:r>
          </a:p>
          <a:p>
            <a:pPr marL="666746" indent="-514350">
              <a:buAutoNum type="arabicPeriod"/>
            </a:pPr>
            <a:r>
              <a:rPr lang="en-GB" dirty="0"/>
              <a:t>KKT condition verification.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Augmented</a:t>
            </a:r>
            <a:r>
              <a:rPr lang="zh-CN" altLang="en-US" dirty="0"/>
              <a:t> </a:t>
            </a:r>
            <a:r>
              <a:rPr lang="en-GB" dirty="0" err="1"/>
              <a:t>Lagrangian</a:t>
            </a:r>
            <a:r>
              <a:rPr lang="zh-CN" altLang="en-US" dirty="0"/>
              <a:t> </a:t>
            </a:r>
            <a:r>
              <a:rPr lang="en-GB" dirty="0"/>
              <a:t>Algorithm</a:t>
            </a:r>
            <a:r>
              <a:rPr lang="en-US" dirty="0"/>
              <a:t>( almost complete ) </a:t>
            </a:r>
            <a:endParaRPr lang="en-GB" dirty="0"/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Next Step:</a:t>
            </a:r>
          </a:p>
          <a:p>
            <a:pPr marL="666746" indent="-514350">
              <a:buAutoNum type="arabicPeriod"/>
            </a:pPr>
            <a:r>
              <a:rPr lang="en-US" altLang="zh-CN" dirty="0"/>
              <a:t>Test and </a:t>
            </a:r>
            <a:r>
              <a:rPr lang="en-GB" altLang="zh-CN" dirty="0"/>
              <a:t>polish</a:t>
            </a:r>
            <a:r>
              <a:rPr lang="en-GB" dirty="0"/>
              <a:t> the code.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The complete code pull will be done by the end of this week.</a:t>
            </a:r>
            <a:endParaRPr lang="en-GB" altLang="zh-CN" dirty="0"/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Expand the Penalty Method. (Currently got quadratic, thinking about exact penalty methods.)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DF260-8456-9F21-F327-8236C23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7" y="1520292"/>
            <a:ext cx="4524149" cy="1669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2318-CCAB-8E68-84C6-921AEF6BF1F3}"/>
              </a:ext>
            </a:extLst>
          </p:cNvPr>
          <p:cNvSpPr txBox="1"/>
          <p:nvPr/>
        </p:nvSpPr>
        <p:spPr>
          <a:xfrm>
            <a:off x="415600" y="133562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D0890-7A47-BCA6-3B87-1C1FB46BC82B}"/>
              </a:ext>
            </a:extLst>
          </p:cNvPr>
          <p:cNvSpPr txBox="1"/>
          <p:nvPr/>
        </p:nvSpPr>
        <p:spPr>
          <a:xfrm>
            <a:off x="9452114" y="713557"/>
            <a:ext cx="203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Zihan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479218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A36-E6BB-0A49-CF92-D93F3FA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Required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C905-A908-5C2D-028B-1E52EB3BE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Lagrange Multipliers</a:t>
            </a:r>
          </a:p>
          <a:p>
            <a:r>
              <a:rPr lang="en-GB" dirty="0"/>
              <a:t>Define First-order optimality conditions</a:t>
            </a:r>
          </a:p>
          <a:p>
            <a:r>
              <a:rPr lang="en-GB" dirty="0"/>
              <a:t>Def</a:t>
            </a:r>
            <a:r>
              <a:rPr lang="en-US" altLang="zh-CN" dirty="0" err="1"/>
              <a:t>ine</a:t>
            </a:r>
            <a:r>
              <a:rPr lang="en-US" altLang="zh-CN" dirty="0"/>
              <a:t> KKT condition</a:t>
            </a:r>
            <a:endParaRPr lang="en-GB" dirty="0"/>
          </a:p>
          <a:p>
            <a:r>
              <a:rPr lang="en-GB" dirty="0"/>
              <a:t>Finish Penalty Method</a:t>
            </a:r>
          </a:p>
          <a:p>
            <a:r>
              <a:rPr lang="en-GB" dirty="0"/>
              <a:t>Finish augmented </a:t>
            </a:r>
            <a:r>
              <a:rPr lang="en-GB" dirty="0" err="1"/>
              <a:t>Lagrangian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871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04EF-05F4-5CD9-7060-8E69A891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3839" y="3865278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Defined several metrics…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F616B-1F16-E676-36DB-E04645F12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3839" y="4528775"/>
            <a:ext cx="11360800" cy="4555200"/>
          </a:xfrm>
        </p:spPr>
        <p:txBody>
          <a:bodyPr>
            <a:normAutofit/>
          </a:bodyPr>
          <a:lstStyle/>
          <a:p>
            <a:r>
              <a:rPr lang="en-GB" sz="2400" dirty="0" err="1"/>
              <a:t>cls_omission_rate</a:t>
            </a:r>
            <a:r>
              <a:rPr lang="en-GB" sz="2400" dirty="0"/>
              <a:t> =</a:t>
            </a:r>
            <a:r>
              <a:rPr lang="zh-CN" altLang="en-US" sz="2400" dirty="0"/>
              <a:t> </a:t>
            </a:r>
            <a:r>
              <a:rPr lang="en-US" altLang="zh-CN" sz="2400" dirty="0"/>
              <a:t>1 –</a:t>
            </a:r>
            <a:r>
              <a:rPr lang="zh-CN" altLang="en-US" sz="2400" dirty="0"/>
              <a:t> </a:t>
            </a:r>
            <a:r>
              <a:rPr lang="en-US" altLang="zh-CN" sz="2400" dirty="0"/>
              <a:t>(TP/</a:t>
            </a:r>
            <a:r>
              <a:rPr lang="en-US" altLang="zh-CN" sz="2400" dirty="0" err="1"/>
              <a:t>gt_cls_set</a:t>
            </a:r>
            <a:r>
              <a:rPr lang="en-US" altLang="zh-CN" sz="2400" dirty="0"/>
              <a:t>)</a:t>
            </a:r>
          </a:p>
          <a:p>
            <a:r>
              <a:rPr lang="en-US" sz="2400" dirty="0" err="1"/>
              <a:t>cls_expense_rate</a:t>
            </a:r>
            <a:r>
              <a:rPr lang="en-US" sz="2400" dirty="0"/>
              <a:t> = </a:t>
            </a:r>
            <a:r>
              <a:rPr lang="en-GB" sz="2400" dirty="0"/>
              <a:t> FP / </a:t>
            </a:r>
            <a:r>
              <a:rPr lang="en-GB" sz="2400" dirty="0" err="1"/>
              <a:t>gt_cls_set</a:t>
            </a:r>
            <a:endParaRPr lang="en-GB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8B8206-9B6B-C911-3F30-FFD4E0497211}"/>
              </a:ext>
            </a:extLst>
          </p:cNvPr>
          <p:cNvGrpSpPr/>
          <p:nvPr/>
        </p:nvGrpSpPr>
        <p:grpSpPr>
          <a:xfrm>
            <a:off x="7938893" y="1232929"/>
            <a:ext cx="4145345" cy="2770655"/>
            <a:chOff x="6807927" y="381733"/>
            <a:chExt cx="4384184" cy="30472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E834C7-62F6-502E-A95A-9A95268E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7927" y="456207"/>
              <a:ext cx="4331360" cy="297279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AE9F39-1986-1DEB-4CE5-E332FF78C971}"/>
                </a:ext>
              </a:extLst>
            </p:cNvPr>
            <p:cNvSpPr txBox="1"/>
            <p:nvPr/>
          </p:nvSpPr>
          <p:spPr>
            <a:xfrm>
              <a:off x="6988629" y="1645217"/>
              <a:ext cx="1119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gt_cls_set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3CA7B6-1EA0-0DDF-B3D9-BDB37B489FF7}"/>
                </a:ext>
              </a:extLst>
            </p:cNvPr>
            <p:cNvSpPr txBox="1"/>
            <p:nvPr/>
          </p:nvSpPr>
          <p:spPr>
            <a:xfrm>
              <a:off x="9662159" y="1573271"/>
              <a:ext cx="1373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pred_cls_set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B8872F-6FAE-6394-708A-3165D26006B8}"/>
                </a:ext>
              </a:extLst>
            </p:cNvPr>
            <p:cNvSpPr txBox="1"/>
            <p:nvPr/>
          </p:nvSpPr>
          <p:spPr>
            <a:xfrm>
              <a:off x="8558109" y="38173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15CD7A-EC5A-DD57-FA58-2756DAD69934}"/>
                </a:ext>
              </a:extLst>
            </p:cNvPr>
            <p:cNvSpPr txBox="1"/>
            <p:nvPr/>
          </p:nvSpPr>
          <p:spPr>
            <a:xfrm>
              <a:off x="10783025" y="1095787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FP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9E6FB7B-154F-DC4F-61B7-CC0C98607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3271"/>
            <a:ext cx="6403839" cy="50271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0F0C3B-3EE6-3197-ED7A-A20BCAC2AF66}"/>
              </a:ext>
            </a:extLst>
          </p:cNvPr>
          <p:cNvSpPr txBox="1">
            <a:spLocks/>
          </p:cNvSpPr>
          <p:nvPr/>
        </p:nvSpPr>
        <p:spPr>
          <a:xfrm>
            <a:off x="118694" y="16382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Distribution of the </a:t>
            </a:r>
            <a:r>
              <a:rPr lang="en-GB" dirty="0" err="1"/>
              <a:t>num</a:t>
            </a:r>
            <a:r>
              <a:rPr lang="en-GB" dirty="0"/>
              <a:t> of </a:t>
            </a:r>
            <a:r>
              <a:rPr lang="en-GB" dirty="0" err="1"/>
              <a:t>cls</a:t>
            </a:r>
            <a:r>
              <a:rPr lang="en-GB" dirty="0"/>
              <a:t> in </a:t>
            </a:r>
            <a:r>
              <a:rPr lang="en-GB" dirty="0" err="1"/>
              <a:t>testset</a:t>
            </a:r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D9999-C058-4D3C-EC0D-1CB7B76DFF7D}"/>
              </a:ext>
            </a:extLst>
          </p:cNvPr>
          <p:cNvSpPr txBox="1"/>
          <p:nvPr/>
        </p:nvSpPr>
        <p:spPr>
          <a:xfrm>
            <a:off x="2401454" y="6488668"/>
            <a:ext cx="12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5000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5BD4D-4360-1254-E687-D9090521A6CE}"/>
              </a:ext>
            </a:extLst>
          </p:cNvPr>
          <p:cNvSpPr txBox="1"/>
          <p:nvPr/>
        </p:nvSpPr>
        <p:spPr>
          <a:xfrm>
            <a:off x="292829" y="1001902"/>
            <a:ext cx="908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Normally the </a:t>
            </a:r>
            <a:r>
              <a:rPr lang="en-GB" dirty="0" err="1"/>
              <a:t>novel_cls_num</a:t>
            </a:r>
            <a:r>
              <a:rPr lang="en-GB" dirty="0"/>
              <a:t> will not exceed 20, which explains the availability of our method.</a:t>
            </a:r>
          </a:p>
        </p:txBody>
      </p:sp>
    </p:spTree>
    <p:extLst>
      <p:ext uri="{BB962C8B-B14F-4D97-AF65-F5344CB8AC3E}">
        <p14:creationId xmlns:p14="http://schemas.microsoft.com/office/powerpoint/2010/main" val="3731454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A36-E6BB-0A49-CF92-D93F3FA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Required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C905-A908-5C2D-028B-1E52EB3BE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Debug the code.</a:t>
            </a:r>
          </a:p>
          <a:p>
            <a:r>
              <a:rPr lang="en-GB" dirty="0"/>
              <a:t>What we want: agnostic-relation extractor. For a correlation map, get dim of (1, 1024, h, w) -&gt; (</a:t>
            </a:r>
          </a:p>
        </p:txBody>
      </p:sp>
    </p:spTree>
    <p:extLst>
      <p:ext uri="{BB962C8B-B14F-4D97-AF65-F5344CB8AC3E}">
        <p14:creationId xmlns:p14="http://schemas.microsoft.com/office/powerpoint/2010/main" val="1706179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FD89-4C43-56F1-5753-E19FF314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Training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998C-D25F-39CE-DD89-C0FAF3BA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Tried 1 MLP + BCEWITHLOGITS -&gt; Cat(</a:t>
            </a:r>
            <a:r>
              <a:rPr lang="en-GB" sz="2600" dirty="0" err="1"/>
              <a:t>pos</a:t>
            </a:r>
            <a:r>
              <a:rPr lang="en-GB" sz="2600" dirty="0"/>
              <a:t>, neg) -&gt; (1,2) -&gt; target: tensor([[1.0, 0.0]])</a:t>
            </a:r>
          </a:p>
          <a:p>
            <a:pPr marL="152396" indent="0">
              <a:buNone/>
            </a:pPr>
            <a:r>
              <a:rPr lang="en-GB" sz="2600" dirty="0"/>
              <a:t>Tried 2 MLP + CROSSENTROPY -&gt; Cat(</a:t>
            </a:r>
            <a:r>
              <a:rPr lang="en-GB" sz="2600" dirty="0" err="1"/>
              <a:t>pos</a:t>
            </a:r>
            <a:r>
              <a:rPr lang="en-GB" sz="2600" dirty="0"/>
              <a:t>, neg) -&gt; (2,2) -&gt; target: tensor([1, 0])</a:t>
            </a:r>
          </a:p>
          <a:p>
            <a:pPr marL="152396" indent="0">
              <a:buNone/>
            </a:pPr>
            <a:br>
              <a:rPr lang="en-GB" dirty="0"/>
            </a:br>
            <a:r>
              <a:rPr lang="en-GB" dirty="0"/>
              <a:t>Hard for the loss to decrease… Stay unchanged.</a:t>
            </a:r>
          </a:p>
          <a:p>
            <a:r>
              <a:rPr lang="en-GB" dirty="0"/>
              <a:t>Still…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0AFBA-99A6-AFDA-4C13-165AFC67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283" y="4320997"/>
            <a:ext cx="4725669" cy="235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270A44-20B1-0AB7-B4B5-2E974D8E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4" y="438644"/>
            <a:ext cx="9621073" cy="362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6A9B0-E4D0-9D2A-1F00-E9ADA2B1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1" y="4148256"/>
            <a:ext cx="6770772" cy="2697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D9D2B-7D2B-6CDA-68BA-25BE7992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76" y="82578"/>
            <a:ext cx="2216404" cy="40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A2C4A-64F8-2DA4-80D2-FCFC0DAC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465" y="2760246"/>
            <a:ext cx="2078832" cy="226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C1BC7-8F89-352F-C0B7-E737EA19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421" y="4377028"/>
            <a:ext cx="2122164" cy="387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37059-1199-D8E1-6ADE-2B914535648E}"/>
              </a:ext>
            </a:extLst>
          </p:cNvPr>
          <p:cNvSpPr txBox="1"/>
          <p:nvPr/>
        </p:nvSpPr>
        <p:spPr>
          <a:xfrm>
            <a:off x="8293768" y="4501906"/>
            <a:ext cx="9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Regular: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D3EC-0BF8-CA1C-32AA-735591A8F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51" y="4784641"/>
            <a:ext cx="2139734" cy="402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554874-398E-A592-7A32-44188D7F4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516" y="2946181"/>
            <a:ext cx="1348620" cy="239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E2B5E-4DCC-BA01-32FF-A42567D26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940" y="2593718"/>
            <a:ext cx="1373300" cy="225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011B6C-B069-C3AE-35C0-51DD2B03B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8457" y="2831177"/>
            <a:ext cx="1524539" cy="238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5BD224-091D-FC42-EE18-41285F431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2131" y="2413905"/>
            <a:ext cx="3568357" cy="3463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09BA6-DBD8-EBE4-8462-815CB12C03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7522" y="44009"/>
            <a:ext cx="1955236" cy="394635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0C7B8D51-5664-EB3C-C303-9B22B595A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5166" y="6379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2723046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EC28-1978-5E28-6748-167C66A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864B9-41E5-948D-F7B3-967F4595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2" y="2009665"/>
            <a:ext cx="62992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703A4-BF02-8181-1875-FF5FAE40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2" y="3403983"/>
            <a:ext cx="6743700" cy="97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FF64A-30DC-1A18-FCCA-7AB0AB4DB8ED}"/>
              </a:ext>
            </a:extLst>
          </p:cNvPr>
          <p:cNvSpPr txBox="1"/>
          <p:nvPr/>
        </p:nvSpPr>
        <p:spPr>
          <a:xfrm>
            <a:off x="550042" y="1614595"/>
            <a:ext cx="268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a problem: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50E54-8C66-016E-2785-E02CEB5AFD8F}"/>
              </a:ext>
            </a:extLst>
          </p:cNvPr>
          <p:cNvSpPr txBox="1"/>
          <p:nvPr/>
        </p:nvSpPr>
        <p:spPr>
          <a:xfrm>
            <a:off x="550042" y="2922915"/>
            <a:ext cx="3658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gradient is given as: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3F0E7-9F89-3A36-2119-BCFEA41E1CA8}"/>
              </a:ext>
            </a:extLst>
          </p:cNvPr>
          <p:cNvSpPr txBox="1"/>
          <p:nvPr/>
        </p:nvSpPr>
        <p:spPr>
          <a:xfrm>
            <a:off x="550042" y="4446093"/>
            <a:ext cx="829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We want to find the NN weights p to minimize the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2EC7D-C6E5-E4D9-EED1-525038E34DE8}"/>
              </a:ext>
            </a:extLst>
          </p:cNvPr>
          <p:cNvSpPr txBox="1"/>
          <p:nvPr/>
        </p:nvSpPr>
        <p:spPr>
          <a:xfrm>
            <a:off x="550042" y="5033523"/>
            <a:ext cx="393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the constrains C(p):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CF71B-F68A-23BA-5628-2F16E8F1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2" y="5637516"/>
            <a:ext cx="5130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4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08B0-6BEF-C84B-EF9D-F980291F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two-level nested loop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6AC79-AE4A-DA0B-24FF-312B42B64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11419"/>
            <a:ext cx="11360800" cy="763600"/>
          </a:xfrm>
        </p:spPr>
        <p:txBody>
          <a:bodyPr/>
          <a:lstStyle/>
          <a:p>
            <a:r>
              <a:rPr lang="en-GB" dirty="0"/>
              <a:t>inner problem: solved with conventional unconstrained algo. (LM)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94589F-23A9-CADF-6194-F118E788F37C}"/>
              </a:ext>
            </a:extLst>
          </p:cNvPr>
          <p:cNvSpPr txBox="1">
            <a:spLocks/>
          </p:cNvSpPr>
          <p:nvPr/>
        </p:nvSpPr>
        <p:spPr>
          <a:xfrm>
            <a:off x="415600" y="379416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outer loop: update </a:t>
            </a:r>
            <a:r>
              <a:rPr lang="en-GB" dirty="0" err="1"/>
              <a:t>L.multiplier</a:t>
            </a:r>
            <a:r>
              <a:rPr lang="en-GB" dirty="0"/>
              <a:t> and </a:t>
            </a:r>
            <a:r>
              <a:rPr lang="en-GB" dirty="0" err="1"/>
              <a:t>p.f</a:t>
            </a:r>
            <a:r>
              <a:rPr lang="en-GB" dirty="0"/>
              <a:t>. based on constraint violation.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96BFE-7FCB-7A09-BD1B-B0EFD2EA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02" y="3075019"/>
            <a:ext cx="66167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2E422-7496-3D20-0CDE-F4BBB6171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59" y="4557768"/>
            <a:ext cx="35814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1651-AD9C-14FA-97A7-1D9863A1E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359" y="1592270"/>
            <a:ext cx="51308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A062-481D-0F66-689A-2C4F161A8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700" y="472574"/>
            <a:ext cx="9398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0DDB8-596C-2B96-D0D7-3D3E2064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600" y="946358"/>
            <a:ext cx="17018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030AC-CFF0-F9E2-D65D-49FE6336B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600" y="1409719"/>
            <a:ext cx="19558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51E65-41CC-9800-30D4-10C985ED8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1854219"/>
            <a:ext cx="1092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38F7C3-27E6-B64A-21C7-0A8649B6F455}"/>
              </a:ext>
            </a:extLst>
          </p:cNvPr>
          <p:cNvSpPr txBox="1"/>
          <p:nvPr/>
        </p:nvSpPr>
        <p:spPr>
          <a:xfrm>
            <a:off x="8018518" y="1352213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Constraints,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AF73-CEDE-27B9-2BD0-44BA4CB255DE}"/>
              </a:ext>
            </a:extLst>
          </p:cNvPr>
          <p:cNvSpPr txBox="1"/>
          <p:nvPr/>
        </p:nvSpPr>
        <p:spPr>
          <a:xfrm>
            <a:off x="7388332" y="1818976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Lagrange Multiplier,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BC232-0832-976C-96FA-F3DCF6786CA7}"/>
              </a:ext>
            </a:extLst>
          </p:cNvPr>
          <p:cNvSpPr txBox="1"/>
          <p:nvPr/>
        </p:nvSpPr>
        <p:spPr>
          <a:xfrm>
            <a:off x="8441118" y="874808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Objective,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6E944-752F-2A47-F41C-997117974CA5}"/>
              </a:ext>
            </a:extLst>
          </p:cNvPr>
          <p:cNvSpPr txBox="1"/>
          <p:nvPr/>
        </p:nvSpPr>
        <p:spPr>
          <a:xfrm>
            <a:off x="9141373" y="393007"/>
            <a:ext cx="2757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Parameters, </a:t>
            </a:r>
          </a:p>
        </p:txBody>
      </p:sp>
    </p:spTree>
    <p:extLst>
      <p:ext uri="{BB962C8B-B14F-4D97-AF65-F5344CB8AC3E}">
        <p14:creationId xmlns:p14="http://schemas.microsoft.com/office/powerpoint/2010/main" val="387172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F4229-D762-5EAF-4809-79FD259F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Change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CB126C-1F5A-000E-EF66-0BBC377D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95" y="1863801"/>
            <a:ext cx="7432209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5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A32D-A948-96BB-A2E1-1101D6CF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Objective Now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5BEE5-643C-3F4A-5EE0-64B6C7D4F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Class-agnostically infer existence/absence directly from correlation maps for each support class.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8EBB34-C91D-92C2-FE39-8E602E6D4625}"/>
              </a:ext>
            </a:extLst>
          </p:cNvPr>
          <p:cNvSpPr/>
          <p:nvPr/>
        </p:nvSpPr>
        <p:spPr>
          <a:xfrm>
            <a:off x="1309512" y="3217333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Class-Agnostic Correlation Map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6D086B-AFFC-4B31-F460-775ABA18F4BD}"/>
              </a:ext>
            </a:extLst>
          </p:cNvPr>
          <p:cNvSpPr/>
          <p:nvPr/>
        </p:nvSpPr>
        <p:spPr>
          <a:xfrm>
            <a:off x="7879644" y="3207454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Separatable Logits/Score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6B6304D-B231-0992-111B-97F3135F3741}"/>
              </a:ext>
            </a:extLst>
          </p:cNvPr>
          <p:cNvSpPr/>
          <p:nvPr/>
        </p:nvSpPr>
        <p:spPr>
          <a:xfrm>
            <a:off x="5023556" y="3637843"/>
            <a:ext cx="2415822" cy="186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BB286-67A3-F332-47C9-B64475F332A9}"/>
              </a:ext>
            </a:extLst>
          </p:cNvPr>
          <p:cNvSpPr txBox="1"/>
          <p:nvPr/>
        </p:nvSpPr>
        <p:spPr>
          <a:xfrm>
            <a:off x="1309512" y="4952035"/>
            <a:ext cx="8735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</a:t>
            </a:r>
            <a:r>
              <a:rPr lang="en-US" altLang="zh-CN" dirty="0"/>
              <a:t>formation Extracted:</a:t>
            </a:r>
          </a:p>
          <a:p>
            <a:r>
              <a:rPr lang="en-US" altLang="zh-CN" dirty="0"/>
              <a:t>1. Norm -&gt; Along channel(normalization)</a:t>
            </a:r>
          </a:p>
          <a:p>
            <a:r>
              <a:rPr lang="en-US" altLang="zh-CN" dirty="0"/>
              <a:t>2. </a:t>
            </a:r>
            <a:r>
              <a:rPr lang="en-US" altLang="zh-CN" dirty="0" err="1"/>
              <a:t>ReLU</a:t>
            </a:r>
            <a:r>
              <a:rPr lang="en-US" altLang="zh-CN" dirty="0"/>
              <a:t> -&gt; Masked </a:t>
            </a:r>
            <a:r>
              <a:rPr lang="en-US" altLang="zh-CN"/>
              <a:t>Information(filter)</a:t>
            </a:r>
            <a:endParaRPr lang="en-US" altLang="zh-CN" dirty="0"/>
          </a:p>
          <a:p>
            <a:r>
              <a:rPr lang="en-US" altLang="zh-CN" dirty="0"/>
              <a:t>3.  Avg -&gt; </a:t>
            </a:r>
            <a:r>
              <a:rPr lang="en-US" altLang="zh-CN" dirty="0" err="1"/>
              <a:t>ReLU</a:t>
            </a:r>
            <a:r>
              <a:rPr lang="en-US" altLang="zh-CN" dirty="0"/>
              <a:t> sets irrelevant information to 0, and avg means the </a:t>
            </a:r>
            <a:r>
              <a:rPr lang="en-US" altLang="zh-CN" dirty="0" err="1"/>
              <a:t>avged</a:t>
            </a:r>
            <a:r>
              <a:rPr lang="en-US" altLang="zh-CN" dirty="0"/>
              <a:t> activated intense.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658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A681-29C7-7396-6BC1-08F754D1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Current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3B738-A66A-3F35-7007-23047DDF2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we’ve known, basic task would be benefited.</a:t>
            </a:r>
          </a:p>
        </p:txBody>
      </p:sp>
    </p:spTree>
    <p:extLst>
      <p:ext uri="{BB962C8B-B14F-4D97-AF65-F5344CB8AC3E}">
        <p14:creationId xmlns:p14="http://schemas.microsoft.com/office/powerpoint/2010/main" val="2474459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64800-F9C8-979D-A752-255FA445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6" y="793750"/>
            <a:ext cx="5340902" cy="527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7FF6E-7F99-DD93-403A-12B7BB8A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13" y="793750"/>
            <a:ext cx="5780432" cy="527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46BC3-C5A9-873F-E8FE-FA1ACDC989A2}"/>
              </a:ext>
            </a:extLst>
          </p:cNvPr>
          <p:cNvSpPr txBox="1"/>
          <p:nvPr/>
        </p:nvSpPr>
        <p:spPr>
          <a:xfrm>
            <a:off x="2266121" y="42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3856B-79E1-D8B0-3BAE-CCB8036E3DE1}"/>
              </a:ext>
            </a:extLst>
          </p:cNvPr>
          <p:cNvSpPr txBox="1"/>
          <p:nvPr/>
        </p:nvSpPr>
        <p:spPr>
          <a:xfrm>
            <a:off x="9065729" y="4244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96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1F706-8ED5-2864-8A72-FBFCF014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" y="866273"/>
            <a:ext cx="11901805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20AD8-F327-B61B-51C8-A2C56B2F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1" y="514477"/>
            <a:ext cx="7772400" cy="198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4AC7F-CB1F-3A1C-DF4A-7F080277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073"/>
            <a:ext cx="9807086" cy="37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86BE8-0DE8-1C9C-2C35-CF9AC2BE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68" y="830179"/>
            <a:ext cx="12412268" cy="4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4D9F537-5E7D-B892-55FF-C6445044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2" y="315909"/>
            <a:ext cx="7603299" cy="6481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F1D4A3-C11F-0A7F-84E5-CF46B602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10" y="3987504"/>
            <a:ext cx="3193451" cy="600478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A5D62407-2C01-6F2A-6AA0-81CCB5882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8206" y="31590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422208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67026</TotalTime>
  <Words>2646</Words>
  <Application>Microsoft Macintosh PowerPoint</Application>
  <PresentationFormat>Widescreen</PresentationFormat>
  <Paragraphs>416</Paragraphs>
  <Slides>55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-apple-system</vt:lpstr>
      <vt:lpstr>PingFang SC</vt:lpstr>
      <vt:lpstr>Arial</vt:lpstr>
      <vt:lpstr>Calibri</vt:lpstr>
      <vt:lpstr>Calibri Light</vt:lpstr>
      <vt:lpstr>Cambria Math</vt:lpstr>
      <vt:lpstr>Helvetica Neue</vt:lpstr>
      <vt:lpstr>Menlo</vt:lpstr>
      <vt:lpstr>Times New Roman</vt:lpstr>
      <vt:lpstr>Office Theme</vt:lpstr>
      <vt:lpstr>Extension of AirDet</vt:lpstr>
      <vt:lpstr>Sep 29 2022 Zihan </vt:lpstr>
      <vt:lpstr>Oct 6 2022 Zihan </vt:lpstr>
      <vt:lpstr>Next Move: 1. Try contrastive loss 2. Try support feature distillation 3. Try possible self-support matching application    </vt:lpstr>
      <vt:lpstr>Oct 20 2022 Zihan </vt:lpstr>
      <vt:lpstr>PowerPoint Presentation</vt:lpstr>
      <vt:lpstr>PowerPoint Presentation</vt:lpstr>
      <vt:lpstr>PowerPoint Presentation</vt:lpstr>
      <vt:lpstr>Oct 20 2022 Zihan </vt:lpstr>
      <vt:lpstr>Oct 27 2022 Zihan </vt:lpstr>
      <vt:lpstr>PowerPoint Presentation</vt:lpstr>
      <vt:lpstr>PowerPoint Presentation</vt:lpstr>
      <vt:lpstr>Oct 27 2022 Zihan </vt:lpstr>
      <vt:lpstr>PowerPoint Presentation</vt:lpstr>
      <vt:lpstr>PowerPoint Presentation</vt:lpstr>
      <vt:lpstr>Oct 20 2022 Zihan </vt:lpstr>
      <vt:lpstr>Nov 17 2022 Zihan </vt:lpstr>
      <vt:lpstr>Reference Draft --- illustration</vt:lpstr>
      <vt:lpstr>Classification problem</vt:lpstr>
      <vt:lpstr>Constrained Optimization: in progress</vt:lpstr>
      <vt:lpstr>PowerPoint Presentation</vt:lpstr>
      <vt:lpstr>PowerPoint Presentation</vt:lpstr>
      <vt:lpstr>PowerPoint Presentation</vt:lpstr>
      <vt:lpstr>Oct 20 2022 Zihan </vt:lpstr>
      <vt:lpstr>PowerPoint Presentation</vt:lpstr>
      <vt:lpstr>PowerPoint Presentation</vt:lpstr>
      <vt:lpstr>Performance Part</vt:lpstr>
      <vt:lpstr>Neibor info Extraction</vt:lpstr>
      <vt:lpstr>Results</vt:lpstr>
      <vt:lpstr>Next Step</vt:lpstr>
      <vt:lpstr>PowerPoint Presentation</vt:lpstr>
      <vt:lpstr>PowerPoint Presentation</vt:lpstr>
      <vt:lpstr>PowerPoint Presentation</vt:lpstr>
      <vt:lpstr>PowerPoint Presentation</vt:lpstr>
      <vt:lpstr>Inference Part</vt:lpstr>
      <vt:lpstr>Bug Fixed</vt:lpstr>
      <vt:lpstr>PowerPoint Presentation</vt:lpstr>
      <vt:lpstr>Closer Look</vt:lpstr>
      <vt:lpstr>PowerPoint Presentation</vt:lpstr>
      <vt:lpstr>Problems:</vt:lpstr>
      <vt:lpstr>Revisit SCS</vt:lpstr>
      <vt:lpstr>PowerPoint Presentation</vt:lpstr>
      <vt:lpstr>PowerPoint Presentation</vt:lpstr>
      <vt:lpstr>Problems and what is next…</vt:lpstr>
      <vt:lpstr>Constrained_Optimization</vt:lpstr>
      <vt:lpstr>Required Actions</vt:lpstr>
      <vt:lpstr>Defined several metrics…</vt:lpstr>
      <vt:lpstr>Required Actions</vt:lpstr>
      <vt:lpstr>Training Progress</vt:lpstr>
      <vt:lpstr>ALM</vt:lpstr>
      <vt:lpstr>two-level nested loop structure</vt:lpstr>
      <vt:lpstr>Important Change</vt:lpstr>
      <vt:lpstr>Our Objective Now </vt:lpstr>
      <vt:lpstr>Current Progress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</dc:title>
  <dc:creator>Lucas WANG</dc:creator>
  <cp:lastModifiedBy>2774602381@qq.com</cp:lastModifiedBy>
  <cp:revision>272</cp:revision>
  <dcterms:created xsi:type="dcterms:W3CDTF">2022-09-22T08:35:42Z</dcterms:created>
  <dcterms:modified xsi:type="dcterms:W3CDTF">2023-01-22T21:46:50Z</dcterms:modified>
</cp:coreProperties>
</file>